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</p:sldIdLst>
  <p:sldSz cy="5143500" cx="9144000"/>
  <p:notesSz cx="6858000" cy="9144000"/>
  <p:embeddedFontLst>
    <p:embeddedFont>
      <p:font typeface="Montserrat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C89527-731A-4D15-9870-B2B9097470CB}">
  <a:tblStyle styleId="{54C89527-731A-4D15-9870-B2B9097470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Montserrat-regular.fntdata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24" Type="http://schemas.openxmlformats.org/officeDocument/2006/relationships/font" Target="fonts/Montserrat-boldItalic.fntdata"/><Relationship Id="rId123" Type="http://schemas.openxmlformats.org/officeDocument/2006/relationships/font" Target="fonts/Montserrat-italic.fntdata"/><Relationship Id="rId122" Type="http://schemas.openxmlformats.org/officeDocument/2006/relationships/font" Target="fonts/Montserrat-bold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reference/android/content/SharedPreferences.OnSharedPreferenceChangeListener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sets-global.website-files.com/607f4f6df411bd9e447dc7d8/607f4f6df411bd7f347dd5f3_android-anr-photosnap.pn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645683e6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645683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66df16ab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66df16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Preferences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Paire clé-valeur : similaire à SharedPreferences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Pas de structure de données = Tout est au même niveau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Proto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Objet typé =&gt; plus besoin de clés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Structure de données = Liste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Protocol Buffers 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Langage de description de données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Développé par Google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Plus simple et performant que le XML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Génère du code natif à partir des fichiers proto pour Android, iOS, Web…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2220422bc8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2220422b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sont chainables.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21fa090c04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21fa090c0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Ne pas garder de référence sur la classe ou son builder du bloc </a:t>
            </a:r>
            <a:r>
              <a:rPr i="1" lang="fr">
                <a:solidFill>
                  <a:schemeClr val="dk1"/>
                </a:solidFill>
              </a:rPr>
              <a:t>transform pour modification : </a:t>
            </a:r>
            <a:r>
              <a:rPr lang="fr">
                <a:solidFill>
                  <a:schemeClr val="dk1"/>
                </a:solidFill>
              </a:rPr>
              <a:t>cela n’affectera pas DataStore.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21fa090c04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21fa090c0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IOException est l’exception courante de DataStore lors d’erreurs de lecture ou écriture.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254431cd6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254431c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254431cd6e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254431cd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254431cd6e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254431cd6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254431cd6e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254431cd6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54431cd6e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54431cd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254431cd6e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254431cd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254431cd6e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254431cd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66df16ab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66df16a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Données typées : type-safety.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Preferences DataStore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Paire clé-valeur : similaire à SharedPreferences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Protocol Buffers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Langage de description de données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Développé par Google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Plus simple et performant que le XML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Génère du code natif à partir des fichiers proto pour Android, iOS, Web…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254431cd6e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254431cd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254431cd6e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254431cd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Commenter l’exemple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shouldMigrate 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Déclencher la migration si la clé “new_foo” n’est pas présente dans le nouveau DataStore.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migrate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Rendre mutable l’objet Preferences du nouveau DataStore afin de pouvoir le modifier.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Récupérer la valeur contenue dans l’ancienne clé “old_foo” de l’ancien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Setter la valeur dans la nouvelle clé “new_foo” du nouveau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Retourner l’objet Preferences modifié en fin de fonction.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cleanUp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Vider les Preferences de l’ancien DataStore.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256da73ce0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256da73ce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256da73ce0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256da73c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Commenter l’exemple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shouldMigrate 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Déclencher la migration si la clé “new_foo” n’est pas présente dans le nouveau DataStore.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migrate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Rendre mutable l’objet Preferences du nouveau DataStore afin de pouvoir le modifier.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Récupérer la valeur contenue dans l’ancienne clé “old_foo” de l’ancien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Setter la valeur dans la nouvelle clé “new_foo” du nouveau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Retourner l’objet Preferences modifié en fin de fonction.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cleanUp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Vider les Preferences de l’ancien DataStore.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66df16ab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366df16a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SharedPreferences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En lecture grâce au listener OnSharedPreferenceChangeListener() 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https://developer.android.com/reference/android/content/SharedPreferences.OnSharedPreferenceChangeListener</a:t>
            </a:r>
            <a:r>
              <a:rPr lang="fr"/>
              <a:t> qui notifie d’un changement de valeur mais s’exécute sur la main thread.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En écriture, SharedPreferences.Editor.apply() s’exécute sur la main thread aussi.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DataStore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Grâce à Coroutines (I/O thread) &amp; Flow en getter/setter.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366df16ab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366df16a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SharedPreferences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Les opérations peuvent bloquer l’UI car des opérations I/O possiblement lourdes sont lancées depuis l’UI thread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DataStore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Synchronisme 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Déconseillé car il faut gérer les erreurs, annulations, timeouts…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Use cases synchronisme 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API dépendant lancé sur la main thread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Setup 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ANR (Application Not Responding)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Freeze écran = pas cool pour les utilisateurs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&gt; 5 sec = popup système Android (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https://assets-global.website-files.com/607f4f6df411bd9e447dc7d8/607f4f6df411bd7f347dd5f3_android-anr-photosnap.png</a:t>
            </a:r>
            <a:r>
              <a:rPr lang="fr"/>
              <a:t>)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366df16ab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366df16a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SharedPreferences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Couramment, ClassCastException sur des erreurs de parsing car mauvais typage (Rappel : SharedPreferences est non-typé).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DataStore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Flow.catch() : Gestion exception dans la lambda function (ex: émettre une valeur par défaut) ou re-throw pour </a:t>
            </a:r>
            <a:r>
              <a:rPr lang="fr"/>
              <a:t>bloc</a:t>
            </a:r>
            <a:r>
              <a:rPr lang="fr"/>
              <a:t> try-catch appelant.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366df16ab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366df16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Map de paires clé-valeur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On doit nous même gérer le typage des valeurs =&gt; Haut risque d’erreurs de parsing.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366df16ab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366df16a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 consistency : Garantie d’avoir une donnée toujours à jour à n’importe quel endroit de l’application.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SharedPreferences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 part ajouter un listener à chaque fois que le SharedPreferences est appelé =&gt; C’est lourd.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DataStore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API à transactions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Flow qui est un Reactive Stream (emitter - receivers).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366df16ab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366df16a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SharedPreferences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Migration manuelle possible avec tous les risques que cela comporte : remapping, parsing… sur la main thread 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DataStore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Migrations depuis SharedPreferences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366df2574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366df25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Librairie de base de données SQLite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Replace SQLiteDatabase (API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Arbre de décision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Small and simple dataset 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Use cases : préférences utilisateur, état de l’application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Complex dataset 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&gt; 10kb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366df257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366df2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65ab641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65ab6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Android depuis 2013 : 9 ans (2022)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SFEIR depuis 2016 : 6 ans (2022)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1b732d83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1b732d8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la suite du cours, on utilisera Flow.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1b732d83e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1b732d8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But : Protéger les champs de la suppression ProGuard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1b732d83e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1b732d8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1b732d83e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1b732d83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Si le handler échoue également, l’exception levée est joint à l’exception originale (CorruptionException) et le tout est renvoyée plus haut.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1b732d83e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1b732d83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1b732d83e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1b732d83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SupervisorJob() permet de garder en vie le scope IO même si une des coroutines enfant échoue.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1b732d83e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1b732d8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56da73ce0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56da73c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56da73ce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56da73c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Plus une lambda et pas de context fourni car elle est fournie par l’injection de dépendance.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56da73ce0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56da73c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SupervisorJob() permet de garder en vie le scope IO même si une des coroutines enfant échoue.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645683e6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645683e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56da73ce0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56da73ce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56da73ce0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56da73c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56da73ce0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56da73ce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1b732d83e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1b732d8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1b732d83e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1b732d8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1b732d83e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1b732d83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Flow doivent s’exécuter dans une coroutine, une suspend function ou un runBlocking (déconseillé car peut bloquer l’UI).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Flow.collect() : Souscrit à un Flow (émetteur) et à l’écoute des changements dans la valeur du Flow (collecteur).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b732d83e_0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b732d83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Flow doivent s’exécuter dans une coroutine, une suspend function ou un runBlocking (déconseillé car peut bloquer l’UI).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Flow.collect() : Souscrit à un Flow (émetteur) et à l’écoute des changements dans la valeur du Flow (collecteur).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1b732d83e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1b732d83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Flow doivent s’exécuter dans une coroutine, une suspend function ou un runBlocking (déconseillé car peut bloquer l’UI).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Flow.first() : Souscrit à un Flow et le referme à la 1ère valeur reçue.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Flow.firstOrNull() : Idem mais accepte les valeurs null.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1b732d83e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21b732d83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1b732d83e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1b732d83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6ee16052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6ee1605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1b732d83e_0_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1b732d8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1b732d83e_0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1b732d83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ACID : L’ordre spécifique des opérations sur les données (qui verrouille la donnée à chaque opération) garantit la </a:t>
            </a:r>
            <a:r>
              <a:rPr lang="fr"/>
              <a:t>consistance</a:t>
            </a:r>
            <a:r>
              <a:rPr lang="fr"/>
              <a:t> et réduit le risque de race condition (résultat différent attendu par rapport à l’ordre).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1b732d83e_0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1b732d83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Ne pas garder de référence sur le MutablePreferences du bloc </a:t>
            </a:r>
            <a:r>
              <a:rPr i="1" lang="fr">
                <a:solidFill>
                  <a:schemeClr val="dk1"/>
                </a:solidFill>
              </a:rPr>
              <a:t>transform pour modification : </a:t>
            </a:r>
            <a:r>
              <a:rPr lang="fr">
                <a:solidFill>
                  <a:schemeClr val="dk1"/>
                </a:solidFill>
              </a:rPr>
              <a:t>cela n’affectera pas DataStore.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1b732d83e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1b732d83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IOException est l’exception courante de DataStore lors d’erreurs de lecture ou écriture.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442383df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442383d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442383df3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442383d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442383df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442383d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442383df3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442383df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2442383df3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2442383df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442383df3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442383d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893373f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b893373f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2442383df3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2442383df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Commenter l’exemple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shouldMigrate 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Déclencher la migration si la clé “new_foo” n’est pas présente dans le nouveau DataStore.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migrate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Rendre mutable l’objet Preferences du nouveau DataStore afin de pouvoir le modifier.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Récupérer la valeur contenue dans l’ancienne clé “old_foo” de l’ancien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Setter la valeur dans la nouvelle clé “new_foo” du nouveau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Retourner l’objet Preferences modifié en fin de fonction.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cleanUp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Vider les Preferences de l’ancien DataStore.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442383df3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2442383df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Commenter l’exemple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shouldMigrate 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Déclencher la migration si une des clés de la map n’est pas présente dans le nouveau DataStore.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migrate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Rendre mutable l’objet Preferences du nouveau DataStore afin de pouvoir le modifier.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Explorer la map et copier les clé-valeurs dans le DataStore.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Retourner l’objet Preferences modifié en fin de fonction.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442383df3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2442383df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47d594b1e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47d594b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Proto DataStore utilise proto3.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DSL = Domain-Specific Langage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Possibilité de créer un </a:t>
            </a:r>
            <a:r>
              <a:rPr lang="fr"/>
              <a:t>compilateur pour un nouveau langage de programmation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47d594b1e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247d594b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On écrit le fichier .proto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Le compilateur du langage de programmation choisi va générer le code natif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Les objets générés pourront être de/sérialisés et lisible par les autres langages de programmation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442383df3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442383d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plugin Gradle com.google.protobuf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implementation protobuf-javalite : librairie lite de protobuf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com.google.protobuf:</a:t>
            </a:r>
            <a:r>
              <a:rPr lang="fr"/>
              <a:t>protoc</a:t>
            </a:r>
            <a:r>
              <a:rPr lang="fr"/>
              <a:t> : compilateur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generateProtoTasks : génère le code java Protobuf-lite (recommandé pour Android)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b2145dc1c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b2145dc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But : Protéger les champs de la suppression ProGuard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442383df3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442383df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2442383df3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2442383df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442383df3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442383df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366df16ab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366df16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442383df3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2442383df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2442383df3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2442383df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Conseiller de laisser l’option java_multiple_files à true (plus simple à gérer).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442383df3_0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2442383df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Ex: L’option swift_prefix rajoute le préfix à chaque classe générée.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C’est même fortement conseillé d’enrichir au maximum les options disponibles car ces fichiers .proto vont être uniques et partagés entre tous les langages de programmation voulus.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442383df3_0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442383df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import part toujours de la racine (ex: Address est dans un répertoire “location”)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442383df3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442383df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442383df3_0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2442383df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442383df3_0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2442383df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442383df3_0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2442383df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442383df3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442383df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442383df3_0_2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442383df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Pour chaque type, Protobuf va générer une série de fonctions basiques : getter, setter…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eed18e1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eed18e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442383df3_0_2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2442383df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2442383df3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2442383df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b2145dc1c_1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1b2145dc1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Faire remarquer la génération auto des fonctions par type de champ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Possible d’écrire soi-même les classes mais non recommandé (si veut quand même, n’utiliser que des val, pas de var)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442383df3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442383df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defaultValue : cas où le fichier est vide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readFrom : flux entrant de données à désérialiser (proto -&gt; Java)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writeTo: flux sortant de données à sérialiser (Java -&gt; proto)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b2145dc1c_1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1b2145dc1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Sample référence du Serializer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Copier/coller et changer le type générique de la classe Serializer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b2145dc1c_1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b2145dc1c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1b2145dc1c_1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1b2145dc1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SupervisorJob() permet de garder en vie le scope IO même si une des coroutines enfant échoue.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b2145dc1c_1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b2145dc1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Si le handler échoue également, l’exception levée est joint à l’exception originale (CorruptionException) et le tout est renvoyée plus haut.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b2145dc1c_1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1b2145dc1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Ce SharedPreferencesMigration, bien qu’ayant le même nom, n’est pas le même que celui de Preferences DataStore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Mais ils implémentent la même interface commune : DataMigration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1b2145dc1c_1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1b2145dc1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SupervisorJob() permet de garder en vie le scope IO même si une des coroutines enfant échoue.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366df16ab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366df16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b2145dc1c_1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1b2145dc1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56da73ce0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56da73ce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56da73ce0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56da73ce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56da73ce0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256da73ce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Plus une lambda et pas de context fourni car elle est fournie par l’injection de dépendance.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256da73ce0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256da73ce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SupervisorJob() permet de garder en vie le scope IO même si une des coroutines enfant échoue.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56da73ce0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56da73c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56da73ce0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56da73ce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256da73ce0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256da73ce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Même argument que la méthode classique.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21fa090c0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21fa090c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Flow doivent s’exécuter dans une coroutine, une suspend function ou un runBlocking (déconseillé car peut bloquer l’UI).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Flow.collect() : Souscrit à un Flow (émetteur) et à l’écoute des changements dans la valeur du Flow (collecteur).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dataStore.data renvoie un Flow&lt;T&gt; au lieu de Flow&lt;Preferences&gt; dans Preferences DataStore.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21fa090c04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21fa090c0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ByteString est une classe Protobuf.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enum public int get[FieldName]Value() renvoie l’ordinal de l’enum.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e8f4350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ce8f435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Persistante = indépendant du cycle de vie de l’application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SharedPreferences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DataStore apporte beaucoup d’avantages, exposé plus loin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Kotlin Coroutines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Librairie de threading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Permet d’exécuter du code non-bloquant et asynchrone</a:t>
            </a:r>
            <a:r>
              <a:rPr lang="fr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Équivalent</a:t>
            </a:r>
            <a:r>
              <a:rPr lang="fr"/>
              <a:t> (vieux) : Asynctask ou Thread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Kotlin Flow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Librairie de flux de données asynchrones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Basé elle-même sur Kotlin Coroutines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21fa090c04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21fa090c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ByteString est une classe Protobuf.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1fa090c0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1fa090c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Flow doivent s’exécuter dans une coroutine, une suspend function ou un runBlocking (déconseillé car peut bloquer l’UI).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Flow.collect() : Souscrit à un Flow (émetteur) et à l’écoute des changements dans la valeur du Flow (collecteur).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21fa090c0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21fa090c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Flow doivent s’exécuter dans une coroutine, une suspend function ou un runBlocking (déconseillé car peut bloquer l’UI).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Flow.first() : Souscrit à un Flow et le referme à la 1ère valeur reçue.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Flow.firstOrNull() : Idem mais accepte les valeurs null.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21fa090c0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21fa090c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21fa090c04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21fa090c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21fa090c04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21fa090c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1fa090c04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1fa090c0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ACID : L’ordre spécifique des opérations sur les données (qui verrouille la donnée à chaque opération) garantit la consistance et réduit le risque de race condition (résultat différent attendu par rapport à l’ordre).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2220422b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2220422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 Builder est une inner-classe de la classe générée à partir du proto afin de construire un objet.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220422bc8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220422b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Les fonctions sont chainables.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2220422bc8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2220422bc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fonctions sont chainables.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Relationship Id="rId3" Type="http://schemas.openxmlformats.org/officeDocument/2006/relationships/image" Target="../media/image4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49" name="Google Shape;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" name="Google Shape;51;p13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56" name="Google Shape;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for Code">
  <p:cSld name="CUSTOM_10_2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.png" id="83" name="Google Shape;8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11" y="4744655"/>
            <a:ext cx="239825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_1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90" name="Google Shape;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" name="Google Shape;95;p2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110" name="Google Shape;1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16" name="Google Shape;1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117" name="Google Shape;1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22" name="Google Shape;1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124" name="Google Shape;1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" name="Google Shape;135;p35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36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for Code">
  <p:cSld name="CUSTOM_10_2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Google Shape;141;p37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.png" id="144" name="Google Shape;1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11" y="4744655"/>
            <a:ext cx="239825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_1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9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" name="Google Shape;156;p4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2" name="Google Shape;162;p4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for Code">
  <p:cSld name="CUSTOM_10_2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+txt.png"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749143"/>
            <a:ext cx="706900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4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171" name="Google Shape;1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3" name="Google Shape;173;p45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77" name="Google Shape;1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178" name="Google Shape;1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4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184" name="Google Shape;1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_1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2.png"/><Relationship Id="rId4" Type="http://schemas.openxmlformats.org/officeDocument/2006/relationships/image" Target="../media/image43.png"/></Relationships>
</file>

<file path=ppt/slides/_rels/slide113.xml.rels><?xml version="1.0" encoding="UTF-8" standalone="yes"?><Relationships xmlns="http://schemas.openxmlformats.org/package/2006/relationships"><Relationship Id="rId20" Type="http://schemas.openxmlformats.org/officeDocument/2006/relationships/hyperlink" Target="https://medium.com/androiddevelopers/datastore-and-testing-edf7ae8df3d8" TargetMode="External"/><Relationship Id="rId11" Type="http://schemas.openxmlformats.org/officeDocument/2006/relationships/hyperlink" Target="https://android-developers.googleblog.com/2020/09/prefer-storing-data-with-jetpack.html" TargetMode="External"/><Relationship Id="rId10" Type="http://schemas.openxmlformats.org/officeDocument/2006/relationships/hyperlink" Target="https://medium.com/supercharges-mobile-product-guide/new-way-of-storing-data-in-android-jetpack-datastore-a1073d09393d" TargetMode="External"/><Relationship Id="rId21" Type="http://schemas.openxmlformats.org/officeDocument/2006/relationships/hyperlink" Target="https://proandroiddev.com/lets-explore-jetpack-datastore-in-android-621f3564b57" TargetMode="External"/><Relationship Id="rId13" Type="http://schemas.openxmlformats.org/officeDocument/2006/relationships/hyperlink" Target="https://medium.com/androiddevelopers/introduction-to-jetpack-datastore-3dc8d74139e7" TargetMode="External"/><Relationship Id="rId12" Type="http://schemas.openxmlformats.org/officeDocument/2006/relationships/hyperlink" Target="https://android-developers.googleblog.com/2020/09/prefer-storing-data-with-jetpack.html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developer.android.com/topic/libraries/architecture/datastore" TargetMode="External"/><Relationship Id="rId4" Type="http://schemas.openxmlformats.org/officeDocument/2006/relationships/hyperlink" Target="https://developer.android.com/jetpack/androidx/releases" TargetMode="External"/><Relationship Id="rId9" Type="http://schemas.openxmlformats.org/officeDocument/2006/relationships/hyperlink" Target="https://youtube.com/playlist?list=PLWz5rJ2EKKc8to3Ere-ePuco69yBUmQ9C" TargetMode="External"/><Relationship Id="rId15" Type="http://schemas.openxmlformats.org/officeDocument/2006/relationships/hyperlink" Target="https://medium.com/androiddevelopers/all-about-proto-datastore-1b1af6cd2879" TargetMode="External"/><Relationship Id="rId14" Type="http://schemas.openxmlformats.org/officeDocument/2006/relationships/hyperlink" Target="https://medium.com/androiddevelopers/all-about-preferences-datastore-cc7995679334" TargetMode="External"/><Relationship Id="rId17" Type="http://schemas.openxmlformats.org/officeDocument/2006/relationships/hyperlink" Target="https://medium.com/androiddevelopers/datastore-and-kotlin-serialization-8b25bf0be66c" TargetMode="External"/><Relationship Id="rId16" Type="http://schemas.openxmlformats.org/officeDocument/2006/relationships/hyperlink" Target="https://medium.com/androiddevelopers/datastore-and-dependency-injection-ea32b95704e3" TargetMode="External"/><Relationship Id="rId5" Type="http://schemas.openxmlformats.org/officeDocument/2006/relationships/hyperlink" Target="https://developer.android.com/reference/kotlin/androidx/datastore/preferences/package-summary" TargetMode="External"/><Relationship Id="rId19" Type="http://schemas.openxmlformats.org/officeDocument/2006/relationships/hyperlink" Target="https://medium.com/androiddevelopers/datastore-and-data-migration-fdca806eb1aa" TargetMode="External"/><Relationship Id="rId6" Type="http://schemas.openxmlformats.org/officeDocument/2006/relationships/hyperlink" Target="https://developer.android.com/reference/kotlin/androidx/datastore/package-summary" TargetMode="External"/><Relationship Id="rId18" Type="http://schemas.openxmlformats.org/officeDocument/2006/relationships/hyperlink" Target="https://medium.com/androiddevelopers/datastore-and-synchronous-work-576f3869ec4c" TargetMode="External"/><Relationship Id="rId7" Type="http://schemas.openxmlformats.org/officeDocument/2006/relationships/hyperlink" Target="https://developer.android.com/codelabs/android-preferences-datastore?hl=fr#6" TargetMode="External"/><Relationship Id="rId8" Type="http://schemas.openxmlformats.org/officeDocument/2006/relationships/hyperlink" Target="https://developer.android.com/codelabs/android-proto-datastor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jpg"/><Relationship Id="rId4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hyperlink" Target="https://kotlinlang.org/api/latest/jvm/stdlib/kotlin/-string/index.html" TargetMode="External"/><Relationship Id="rId11" Type="http://schemas.openxmlformats.org/officeDocument/2006/relationships/hyperlink" Target="https://kotlinlang.org/api/latest/jvm/stdlib/kotlin/-string/index.html" TargetMode="External"/><Relationship Id="rId22" Type="http://schemas.openxmlformats.org/officeDocument/2006/relationships/hyperlink" Target="https://kotlinlang.org/api/latest/jvm/stdlib/kotlin.collections/-set/index.html" TargetMode="External"/><Relationship Id="rId10" Type="http://schemas.openxmlformats.org/officeDocument/2006/relationships/hyperlink" Target="https://kotlinlang.org/api/latest/jvm/stdlib/kotlin/-float/index.html" TargetMode="External"/><Relationship Id="rId21" Type="http://schemas.openxmlformats.org/officeDocument/2006/relationships/hyperlink" Target="https://developer.android.com/reference/kotlin/androidx/datastore/preferences/core/Preferences.Key" TargetMode="External"/><Relationship Id="rId13" Type="http://schemas.openxmlformats.org/officeDocument/2006/relationships/hyperlink" Target="https://kotlinlang.org/api/latest/jvm/stdlib/kotlin/-int/index.html" TargetMode="External"/><Relationship Id="rId12" Type="http://schemas.openxmlformats.org/officeDocument/2006/relationships/hyperlink" Target="https://developer.android.com/reference/kotlin/androidx/datastore/preferences/core/Preferences.Key" TargetMode="External"/><Relationship Id="rId23" Type="http://schemas.openxmlformats.org/officeDocument/2006/relationships/hyperlink" Target="https://kotlinlang.org/api/latest/jvm/stdlib/kotlin/-string/index.html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kotlinlang.org/api/latest/jvm/stdlib/kotlin/-string/index.html" TargetMode="External"/><Relationship Id="rId4" Type="http://schemas.openxmlformats.org/officeDocument/2006/relationships/hyperlink" Target="https://kotlinlang.org/api/latest/jvm/stdlib/kotlin/-boolean/index.html" TargetMode="External"/><Relationship Id="rId9" Type="http://schemas.openxmlformats.org/officeDocument/2006/relationships/hyperlink" Target="https://developer.android.com/reference/kotlin/androidx/datastore/preferences/core/Preferences.Key" TargetMode="External"/><Relationship Id="rId15" Type="http://schemas.openxmlformats.org/officeDocument/2006/relationships/hyperlink" Target="https://developer.android.com/reference/kotlin/androidx/datastore/preferences/core/Preferences.Key" TargetMode="External"/><Relationship Id="rId14" Type="http://schemas.openxmlformats.org/officeDocument/2006/relationships/hyperlink" Target="https://kotlinlang.org/api/latest/jvm/stdlib/kotlin/-string/index.html" TargetMode="External"/><Relationship Id="rId17" Type="http://schemas.openxmlformats.org/officeDocument/2006/relationships/hyperlink" Target="https://kotlinlang.org/api/latest/jvm/stdlib/kotlin/-string/index.html" TargetMode="External"/><Relationship Id="rId16" Type="http://schemas.openxmlformats.org/officeDocument/2006/relationships/hyperlink" Target="https://kotlinlang.org/api/latest/jvm/stdlib/kotlin/-long/index.html" TargetMode="External"/><Relationship Id="rId5" Type="http://schemas.openxmlformats.org/officeDocument/2006/relationships/hyperlink" Target="https://kotlinlang.org/api/latest/jvm/stdlib/kotlin/-string/index.html" TargetMode="External"/><Relationship Id="rId19" Type="http://schemas.openxmlformats.org/officeDocument/2006/relationships/hyperlink" Target="https://kotlinlang.org/api/latest/jvm/stdlib/kotlin/-string/index.html" TargetMode="External"/><Relationship Id="rId6" Type="http://schemas.openxmlformats.org/officeDocument/2006/relationships/hyperlink" Target="https://developer.android.com/reference/kotlin/androidx/datastore/preferences/core/Preferences.Key" TargetMode="External"/><Relationship Id="rId18" Type="http://schemas.openxmlformats.org/officeDocument/2006/relationships/hyperlink" Target="https://developer.android.com/reference/kotlin/androidx/datastore/preferences/core/Preferences.Key" TargetMode="External"/><Relationship Id="rId7" Type="http://schemas.openxmlformats.org/officeDocument/2006/relationships/hyperlink" Target="https://kotlinlang.org/api/latest/jvm/stdlib/kotlin/-double/index.html" TargetMode="External"/><Relationship Id="rId8" Type="http://schemas.openxmlformats.org/officeDocument/2006/relationships/hyperlink" Target="https://kotlinlang.org/api/latest/jvm/stdlib/kotlin/-string/index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jpg"/><Relationship Id="rId4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it.ly/sfeir-android-jetpack-datastor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t.ly/sfeir-android-jetpack-datastor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evelopers.google.com/protocol-buffers/docs/proto3#scala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jpg"/><Relationship Id="rId4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2.jpg"/><Relationship Id="rId4" Type="http://schemas.openxmlformats.org/officeDocument/2006/relationships/image" Target="../media/image7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hool_Badge_blanc.png" id="195" name="Google Shape;1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351" y="657150"/>
            <a:ext cx="2663301" cy="22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0"/>
          <p:cNvSpPr txBox="1"/>
          <p:nvPr/>
        </p:nvSpPr>
        <p:spPr>
          <a:xfrm>
            <a:off x="3569250" y="1450234"/>
            <a:ext cx="200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rPr>
              <a:t>JETPACK DATASTORE</a:t>
            </a:r>
            <a:endParaRPr b="1" sz="1800">
              <a:solidFill>
                <a:srgbClr val="A31E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50"/>
          <p:cNvSpPr txBox="1"/>
          <p:nvPr/>
        </p:nvSpPr>
        <p:spPr>
          <a:xfrm>
            <a:off x="1357500" y="3021529"/>
            <a:ext cx="64290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Bienvenue à la SFEIR School</a:t>
            </a:r>
            <a:b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Android Jetpack DataStore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50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C’est quoi ?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5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3" name="Google Shape;2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987" y="749475"/>
            <a:ext cx="6442021" cy="39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4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8" name="Google Shape;1058;p14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059" name="Google Shape;1059;p149"/>
          <p:cNvGraphicFramePr/>
          <p:nvPr/>
        </p:nvGraphicFramePr>
        <p:xfrm>
          <a:off x="5981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59425"/>
                <a:gridCol w="3659700"/>
                <a:gridCol w="3318525"/>
              </a:tblGrid>
              <a:tr h="3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Fonctions </a:t>
                      </a:r>
                      <a:r>
                        <a:rPr b="1" lang="fr" sz="1200" u="sng">
                          <a:solidFill>
                            <a:srgbClr val="0B4269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générées dans le Builder par Protobuf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Exemple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put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key,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[ValueType]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putAll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Map&lt;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[ValueType]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values)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remove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key)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putBankAccounts(String key, Double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putAllBankAccounts(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Map&lt;String, Double&gt; values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removeBankAccounts(String key)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clearBankAccounts()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5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5" name="Google Shape;1065;p1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6" name="Google Shape;1066;p150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DataStore&lt;T&gt;.updateData(), seul moyen de modifier le DataStore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7" name="Google Shape;1067;p150"/>
          <p:cNvGraphicFramePr/>
          <p:nvPr/>
        </p:nvGraphicFramePr>
        <p:xfrm>
          <a:off x="2294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889100"/>
              </a:tblGrid>
              <a:tr h="210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launch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.updateData { person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person.toBuilder()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.setLastname(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"John"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.build()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8" name="Google Shape;1068;p150"/>
          <p:cNvGraphicFramePr/>
          <p:nvPr/>
        </p:nvGraphicFramePr>
        <p:xfrm>
          <a:off x="49910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993375"/>
              </a:tblGrid>
              <a:tr h="210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localPerson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Person.Builder = Person.newBuilder()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launch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.updateData { person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val builder = person.toBuilder()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.setLastname(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"John"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localPerson = builder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builder.build()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Ne modifie pas DataStore</a:t>
                      </a:r>
                      <a:endParaRPr b="1" sz="80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person.setLastName(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"Jane"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1069" name="Google Shape;106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349" y="2522325"/>
            <a:ext cx="715450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8449" y="2548300"/>
            <a:ext cx="715450" cy="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5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15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7" name="Google Shape;1077;p151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Gestion des erreurs via bloc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try…catch</a:t>
            </a:r>
            <a:endParaRPr b="1" i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8" name="Google Shape;1078;p151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updateLastname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(value: String)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launch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.updateData { person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person.toBuilder()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.setLastname(value)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.build()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(exception: IOException)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Handle error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79" name="Google Shape;1079;p151"/>
          <p:cNvSpPr txBox="1"/>
          <p:nvPr/>
        </p:nvSpPr>
        <p:spPr>
          <a:xfrm>
            <a:off x="466275" y="3220425"/>
            <a:ext cx="8194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tout autre exception que IOException, il est recommandé de le re-throw.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5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5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6" name="Google Shape;1086;p152"/>
          <p:cNvSpPr txBox="1"/>
          <p:nvPr/>
        </p:nvSpPr>
        <p:spPr>
          <a:xfrm>
            <a:off x="457575" y="749475"/>
            <a:ext cx="8194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SharedPreferencesMigration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permet de migrer un objet SharedPreferences en Proto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7" name="Google Shape;1087;p152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produceSharedPreferences: () -&gt; SharedPreferences,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shouldRunMigration: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Boolean = {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(SharedPreferencesView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context: Context,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sharedPreferencesName: String,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shouldRunMigration: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Boolean = {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(SharedPreferencesView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88" name="Google Shape;1088;p152"/>
          <p:cNvSpPr txBox="1"/>
          <p:nvPr/>
        </p:nvSpPr>
        <p:spPr>
          <a:xfrm>
            <a:off x="457575" y="3335350"/>
            <a:ext cx="8194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produceSharedPreferences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Instance existante de SharedPreferences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 / sharedPreferencesName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à instancier avec le nom du fichier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5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4" name="Google Shape;1094;p1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5" name="Google Shape;1095;p153"/>
          <p:cNvSpPr txBox="1"/>
          <p:nvPr/>
        </p:nvSpPr>
        <p:spPr>
          <a:xfrm>
            <a:off x="474750" y="2639200"/>
            <a:ext cx="81945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keysToMigrate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Clés dans SharedPreferences à migrer (tout par défaut)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96" name="Google Shape;1096;p153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produceSharedPreferences: () -&gt; SharedPreferences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keysToMigrate: Set&lt;String&gt;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shouldRunMigration: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Boolean = {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(SharedPreferencesView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context: 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keysToMigrate: Set&lt;String&gt;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shouldRunMigration: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Boolean = {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(SharedPreferencesView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5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15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3" name="Google Shape;1103;p154"/>
          <p:cNvSpPr txBox="1"/>
          <p:nvPr/>
        </p:nvSpPr>
        <p:spPr>
          <a:xfrm>
            <a:off x="474750" y="2639200"/>
            <a:ext cx="81945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shouldRunMigration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de spécifier les conditions pour déclencher la migration (ex: si clé–valeur n’existe pas)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04" name="Google Shape;1104;p154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produceSharedPreferences: () -&gt; SharedPreferences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shouldRunMigration: suspend (T) -&gt; Boolean = { true },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(SharedPreferencesView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context: 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shouldRunMigration: suspend (T) -&gt; Boolean = { true },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(SharedPreferencesView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5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1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11" name="Google Shape;1111;p155"/>
          <p:cNvSpPr txBox="1"/>
          <p:nvPr/>
        </p:nvSpPr>
        <p:spPr>
          <a:xfrm>
            <a:off x="474750" y="2639200"/>
            <a:ext cx="81945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Instructions de migration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2" name="Google Shape;1112;p155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produceSharedPreferences: () -&gt; SharedPreferences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shouldRunMigration: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Boolean = {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migrate: suspend (SharedPreferencesView, T) -&gt; T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constructor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context: 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shouldRunMigration: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Boolean = {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migrate: suspend (SharedPreferencesView, T) -&gt; T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5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p15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119" name="Google Shape;1119;p156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DataStore&lt;Person&gt;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fileName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"person.pb"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roduceMigrations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SharedPreferencesMigration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"person.sharedprefs"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{ sharedPerfs: SharedPreferencesView, currentData: Person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currentData.toBuilder()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.setLastname(sharedPrefs.getString(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"lastname"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…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.build()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120" name="Google Shape;1120;p156"/>
          <p:cNvSpPr txBox="1"/>
          <p:nvPr/>
        </p:nvSpPr>
        <p:spPr>
          <a:xfrm>
            <a:off x="474750" y="3126875"/>
            <a:ext cx="81945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Contrairement à la migration SharedPreferences -&gt; Preferences DataStore, qui est automatique, il faut ici écrire la migration manuellement.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5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5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7" name="Google Shape;1127;p157"/>
          <p:cNvSpPr txBox="1"/>
          <p:nvPr/>
        </p:nvSpPr>
        <p:spPr>
          <a:xfrm>
            <a:off x="457575" y="749475"/>
            <a:ext cx="8194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L’interface DataMigration permet de migrer toute donnée en Proto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8" name="Google Shape;1128;p157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shouldMigrate(currentData: T): Boolean</a:t>
                      </a:r>
                      <a:endParaRPr b="1" i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129" name="Google Shape;1129;p157"/>
          <p:cNvSpPr txBox="1"/>
          <p:nvPr/>
        </p:nvSpPr>
        <p:spPr>
          <a:xfrm>
            <a:off x="474750" y="2238075"/>
            <a:ext cx="81945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shouldMigrate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de spécifier les conditions pour déclencher la migration (ex: si clé–valeur n’existe pas)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5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136" name="Google Shape;1136;p158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Boolean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migrate(currentData: T): T</a:t>
                      </a:r>
                      <a:endParaRPr b="1" i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137" name="Google Shape;1137;p158"/>
          <p:cNvSpPr txBox="1"/>
          <p:nvPr/>
        </p:nvSpPr>
        <p:spPr>
          <a:xfrm>
            <a:off x="474750" y="2238075"/>
            <a:ext cx="81945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Instructions de migration des anciennes données dans le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0" name="Google Shape;2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38" y="749475"/>
            <a:ext cx="6648722" cy="40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5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15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144" name="Google Shape;1144;p159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Boolean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cleanUp()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145" name="Google Shape;1145;p159"/>
          <p:cNvSpPr txBox="1"/>
          <p:nvPr/>
        </p:nvSpPr>
        <p:spPr>
          <a:xfrm>
            <a:off x="474750" y="2238075"/>
            <a:ext cx="81945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cleanUp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Instructions de nettoyage après migration réussite (ex: Supprimer l’ancien support de données)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6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2" name="Google Shape;1152;p160"/>
          <p:cNvSpPr txBox="1"/>
          <p:nvPr/>
        </p:nvSpPr>
        <p:spPr>
          <a:xfrm>
            <a:off x="2093175" y="4676825"/>
            <a:ext cx="4923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Exemple: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PreferencesDataStore -&gt; ProtoDataStore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53" name="Google Shape;1153;p160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23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“person.preferences_pb"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newDataStore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"person.pb"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listOf(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DataMigration&lt;Person&gt;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Person): Boolean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oldId = 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.first()[intPreferencesKey(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"id"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)]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!= oldId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Person): 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 = 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currentData.toBuilder()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.setLastname(oldData[stringPreferencesKey(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"lastname"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)])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.build()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.edit { it.clear()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)</a:t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61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9" name="Google Shape;1159;p161"/>
          <p:cNvSpPr txBox="1"/>
          <p:nvPr>
            <p:ph type="title"/>
          </p:nvPr>
        </p:nvSpPr>
        <p:spPr>
          <a:xfrm>
            <a:off x="1357500" y="3416750"/>
            <a:ext cx="6429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 vous appréciez la formation, Envoyez un Tweet !</a:t>
            </a:r>
            <a:endParaRPr sz="1800"/>
          </a:p>
        </p:txBody>
      </p:sp>
      <p:sp>
        <p:nvSpPr>
          <p:cNvPr id="1160" name="Google Shape;1160;p161"/>
          <p:cNvSpPr txBox="1"/>
          <p:nvPr>
            <p:ph type="title"/>
          </p:nvPr>
        </p:nvSpPr>
        <p:spPr>
          <a:xfrm>
            <a:off x="1052550" y="3921950"/>
            <a:ext cx="703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#sfeirschool #android #jetpack #datastore 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500"/>
              <a:t>@sfeir @pheng_hh</a:t>
            </a:r>
            <a:endParaRPr sz="2500"/>
          </a:p>
        </p:txBody>
      </p:sp>
      <p:pic>
        <p:nvPicPr>
          <p:cNvPr id="1161" name="Google Shape;1161;p161"/>
          <p:cNvPicPr preferRelativeResize="0"/>
          <p:nvPr/>
        </p:nvPicPr>
        <p:blipFill rotWithShape="1">
          <a:blip r:embed="rId3">
            <a:alphaModFix/>
          </a:blip>
          <a:srcRect b="28548" l="30078" r="30449" t="32558"/>
          <a:stretch/>
        </p:blipFill>
        <p:spPr>
          <a:xfrm>
            <a:off x="4249975" y="209150"/>
            <a:ext cx="644050" cy="62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_Badge_blanc.png" id="1162" name="Google Shape;1162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351" y="1004700"/>
            <a:ext cx="2663301" cy="22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61"/>
          <p:cNvSpPr txBox="1"/>
          <p:nvPr/>
        </p:nvSpPr>
        <p:spPr>
          <a:xfrm>
            <a:off x="3569250" y="1797784"/>
            <a:ext cx="200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rPr>
              <a:t>JETPACK DATASTORE</a:t>
            </a:r>
            <a:endParaRPr b="1" sz="1800">
              <a:solidFill>
                <a:srgbClr val="A31E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62"/>
          <p:cNvSpPr txBox="1"/>
          <p:nvPr/>
        </p:nvSpPr>
        <p:spPr>
          <a:xfrm>
            <a:off x="135825" y="69975"/>
            <a:ext cx="883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Sources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1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0" name="Google Shape;1170;p162"/>
          <p:cNvSpPr txBox="1"/>
          <p:nvPr/>
        </p:nvSpPr>
        <p:spPr>
          <a:xfrm>
            <a:off x="135825" y="654975"/>
            <a:ext cx="8838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Documentations officiels 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https://developer.android.com/topic/libraries/architecture/datastore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https://developer.android.com/jetpack/androidx/releases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https://developer.android.com/reference/kotlin/androidx/datastore/preferences/package-summary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et classes liées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https://developer.android.com/reference/kotlin/androidx/datastore/package-summary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et classes liées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Codelabs 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https://developer.android.com/codelabs/android-preferences-datastore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https://developer.android.com/codelabs/android-proto-datastore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MAD Skills - Youtube 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https://youtube.com/playlist?list=PLWz5rJ2EKKc8to3Ere-ePuco69yBUmQ9C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Blogs 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https://medium.com/supercharges-mobile-product-guide/new-way-of-storing-data-in-android-jetpack-datastore-a1073d09393d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https://android-developers.googleblog.com/2020/09/prefer-storing-data-with-jetpack.htm</a:t>
            </a: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l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https://medium.com/androiddevelopers/introduction-to-jetpack-datastore-3dc8d74139e7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https://medium.com/androiddevelopers/all-about-preferences-datastore-cc7995679334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https://medium.com/androiddevelopers/all-about-proto-datastore-1b1af6cd2879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6"/>
              </a:rPr>
              <a:t>https://medium.com/androiddevelopers/datastore-and-dependency-injection-ea32b95704e3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7"/>
              </a:rPr>
              <a:t>https://medium.com/androiddevelopers/datastore-and-kotlin-serialization-8b25bf0be66c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8"/>
              </a:rPr>
              <a:t>https://medium.com/androiddevelopers/datastore-and-synchronous-work-576f3869ec4c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9"/>
              </a:rPr>
              <a:t>https://medium.com/androiddevelopers/datastore-and-data-migration-fdca806eb1aa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0"/>
              </a:rPr>
              <a:t>https://medium.com/androiddevelopers/datastore-and-testing-edf7ae8df3d8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f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1"/>
              </a:rPr>
              <a:t>https://proandroiddev.com/lets-explore-jetpack-datastore-in-android-621f3564b57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6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7" name="Google Shape;2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00" y="749475"/>
            <a:ext cx="8486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1"/>
          <p:cNvSpPr txBox="1"/>
          <p:nvPr/>
        </p:nvSpPr>
        <p:spPr>
          <a:xfrm>
            <a:off x="466275" y="2092500"/>
            <a:ext cx="8194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Support partiel (lecture)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Support total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(lecture et écriture) grâce à Flow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5" name="Google Shape;28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0" y="749475"/>
            <a:ext cx="8486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2"/>
          <p:cNvSpPr txBox="1"/>
          <p:nvPr/>
        </p:nvSpPr>
        <p:spPr>
          <a:xfrm>
            <a:off x="466275" y="2092500"/>
            <a:ext cx="8194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Main thread par défaut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I/O thread par défaut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être synchrone (déconseillé)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Objectif : Réduire les risques d’ANR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0" y="749475"/>
            <a:ext cx="8486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3"/>
          <p:cNvSpPr txBox="1"/>
          <p:nvPr/>
        </p:nvSpPr>
        <p:spPr>
          <a:xfrm>
            <a:off x="466275" y="2092500"/>
            <a:ext cx="8194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throw des exceptions durant l’exécution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Grâce à Flow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.catch()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1" name="Google Shape;3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0" y="749475"/>
            <a:ext cx="8486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64"/>
          <p:cNvSpPr txBox="1"/>
          <p:nvPr/>
        </p:nvSpPr>
        <p:spPr>
          <a:xfrm>
            <a:off x="466275" y="2092500"/>
            <a:ext cx="8194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- Preferences 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 de paires clé-valeur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Proto 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Schéma de données avec Protobuf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Types prédéfinis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9" name="Google Shape;30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0" y="749475"/>
            <a:ext cx="8486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5"/>
          <p:cNvSpPr txBox="1"/>
          <p:nvPr/>
        </p:nvSpPr>
        <p:spPr>
          <a:xfrm>
            <a:off x="466275" y="2092500"/>
            <a:ext cx="8194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Aucune garantie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consistance dans toute l’application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Fonctionnement par transaction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Comparatif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6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7" name="Google Shape;3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0" y="749475"/>
            <a:ext cx="8486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6"/>
          <p:cNvSpPr txBox="1"/>
          <p:nvPr/>
        </p:nvSpPr>
        <p:spPr>
          <a:xfrm>
            <a:off x="466275" y="2092500"/>
            <a:ext cx="8194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Aucune fonctionnalité de migration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Migration manuelle possible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DataStore :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Fonctionnalité de migration intégrée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Et Room dans l’histoire ?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5" name="Google Shape;325;p67"/>
          <p:cNvPicPr preferRelativeResize="0"/>
          <p:nvPr/>
        </p:nvPicPr>
        <p:blipFill rotWithShape="1">
          <a:blip r:embed="rId3">
            <a:alphaModFix/>
          </a:blip>
          <a:srcRect b="4938" l="0" r="0" t="4947"/>
          <a:stretch/>
        </p:blipFill>
        <p:spPr>
          <a:xfrm>
            <a:off x="1350987" y="749475"/>
            <a:ext cx="6442022" cy="39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696600" y="1695028"/>
            <a:ext cx="7912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Preferences DataStore</a:t>
            </a:r>
            <a:endParaRPr/>
          </a:p>
        </p:txBody>
      </p:sp>
      <p:sp>
        <p:nvSpPr>
          <p:cNvPr id="331" name="Google Shape;331;p6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963" y="1398538"/>
            <a:ext cx="2776048" cy="2776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sque_photo.png" id="204" name="Google Shape;2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163" y="720150"/>
            <a:ext cx="3561649" cy="37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51"/>
          <p:cNvSpPr txBox="1"/>
          <p:nvPr/>
        </p:nvSpPr>
        <p:spPr>
          <a:xfrm>
            <a:off x="4336255" y="2386483"/>
            <a:ext cx="35271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Heng-Hoat PHENG</a:t>
            </a:r>
            <a:endParaRPr b="1" sz="26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Développeur Android Senior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@pheng_hh</a:t>
            </a:r>
            <a:endParaRPr i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242" y="1496833"/>
            <a:ext cx="2038400" cy="7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1"/>
          <p:cNvSpPr txBox="1"/>
          <p:nvPr>
            <p:ph idx="4294967295"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</a:t>
            </a:r>
            <a:endParaRPr b="1"/>
          </a:p>
        </p:txBody>
      </p:sp>
      <p:pic>
        <p:nvPicPr>
          <p:cNvPr id="209" name="Google Shape;20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00372">
            <a:off x="7193370" y="769358"/>
            <a:ext cx="1301850" cy="13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6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38" name="Google Shape;338;p69"/>
          <p:cNvGraphicFramePr/>
          <p:nvPr/>
        </p:nvGraphicFramePr>
        <p:xfrm>
          <a:off x="952500" y="85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dependencies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Preferences DataStore (SharedPreferences like APIs)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"androidx.datastore:datastore-preferences:1.0.0"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optional - RxJava2 support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"androidx.datastore:datastore-preferences-rxjava2:1.0.0"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optional - RxJava3 support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"androidx.datastore:datastore-preferences-rxjava3:1.0.0"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OR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// Alternatively - use the following artifact without an Android dependency.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"androidx.datastore:datastore-preferences-core:1.0.0"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39" name="Google Shape;339;p69"/>
          <p:cNvSpPr txBox="1"/>
          <p:nvPr/>
        </p:nvSpPr>
        <p:spPr>
          <a:xfrm>
            <a:off x="5401800" y="854825"/>
            <a:ext cx="27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build.gradle module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ProGuard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7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46" name="Google Shape;346;p70"/>
          <p:cNvGraphicFramePr/>
          <p:nvPr/>
        </p:nvGraphicFramePr>
        <p:xfrm>
          <a:off x="952500" y="134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E00000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proguard-rules.pro</a:t>
                      </a:r>
                      <a:endParaRPr sz="1000">
                        <a:solidFill>
                          <a:srgbClr val="E00000"/>
                        </a:solidFill>
                        <a:highlight>
                          <a:srgbClr val="101012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2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-keepclassmembers class * extends androidx.datastore.preferences.protobuf.GeneratedMessageLite {</a:t>
                      </a:r>
                      <a:endParaRPr sz="1000">
                        <a:solidFill>
                          <a:schemeClr val="lt2"/>
                        </a:solidFill>
                        <a:highlight>
                          <a:srgbClr val="101012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2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&lt;fields&gt;;</a:t>
                      </a:r>
                      <a:endParaRPr sz="1000">
                        <a:solidFill>
                          <a:schemeClr val="lt2"/>
                        </a:solidFill>
                        <a:highlight>
                          <a:srgbClr val="101012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2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sz="1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47" name="Google Shape;347;p70"/>
          <p:cNvSpPr txBox="1"/>
          <p:nvPr/>
        </p:nvSpPr>
        <p:spPr>
          <a:xfrm>
            <a:off x="952500" y="749475"/>
            <a:ext cx="723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Si utilisation de</a:t>
            </a:r>
            <a:r>
              <a:rPr lang="fr" sz="10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350">
                <a:solidFill>
                  <a:schemeClr val="accent3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androidx.datastore:datastore-preferences-core</a:t>
            </a:r>
            <a:endParaRPr sz="17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1"/>
          <p:cNvSpPr txBox="1"/>
          <p:nvPr/>
        </p:nvSpPr>
        <p:spPr>
          <a:xfrm>
            <a:off x="457575" y="2544750"/>
            <a:ext cx="81945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du fichier de sauvegarde (convention: snake_case.preferences_pb)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Localisation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/data/data/[package_app]/files/datastore/[nom_fichier].preferences_pb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71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7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55" name="Google Shape;355;p71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name: String,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ReplaceFileCorruptionHandler&lt;Preferences&gt;?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List&lt;DataMigration&lt;Preferences&gt;&gt;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DataStore&lt;Preferences&gt;&gt;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56" name="Google Shape;356;p71"/>
          <p:cNvSpPr txBox="1"/>
          <p:nvPr/>
        </p:nvSpPr>
        <p:spPr>
          <a:xfrm rot="1795550">
            <a:off x="7247542" y="1121069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</a:t>
            </a: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2"/>
          <p:cNvSpPr txBox="1"/>
          <p:nvPr/>
        </p:nvSpPr>
        <p:spPr>
          <a:xfrm>
            <a:off x="474750" y="2544750"/>
            <a:ext cx="81945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corruptionHandler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si erreur lecture DataStore (</a:t>
            </a:r>
            <a:r>
              <a:rPr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androidx.datastore.core.CorruptionException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Retourne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Preferences</a:t>
            </a:r>
            <a:endParaRPr b="1" i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Essaye de réécrire le fichier original 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corrompu avec la lambda fournie 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dans l’objet 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ReplaceFileCorruptionHandler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72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20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7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64" name="Google Shape;364;p72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corruptionHandler: ReplaceFileCorruptionHandler&lt;Preferences&gt;? = null,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List&lt;DataMigration&lt;Preferences&gt;&gt;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DataStore&lt;Preferences&gt;&gt;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5" name="Google Shape;365;p72"/>
          <p:cNvGraphicFramePr/>
          <p:nvPr/>
        </p:nvGraphicFramePr>
        <p:xfrm>
          <a:off x="4201625" y="327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34125"/>
              </a:tblGrid>
              <a:tr h="109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ReplaceFileCorruptionHandler { corruptionException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mutablePreferencesOf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set(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"hello World"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set(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"bar"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66" name="Google Shape;366;p72"/>
          <p:cNvSpPr txBox="1"/>
          <p:nvPr/>
        </p:nvSpPr>
        <p:spPr>
          <a:xfrm rot="1795550">
            <a:off x="7247542" y="1121069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3"/>
          <p:cNvSpPr txBox="1"/>
          <p:nvPr/>
        </p:nvSpPr>
        <p:spPr>
          <a:xfrm>
            <a:off x="466275" y="2544750"/>
            <a:ext cx="8194500" cy="21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produceMigrations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Liste de migrations de type DataMigration (SharedPreferencesMigration ou personnalisé)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avant toute 1ère lecture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Sera abordé en détail plus tard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73" name="Google Shape;373;p73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ReplaceFileCorruptionHandler&lt;Preferences&gt;?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produceMigrations: (Context) -&gt; List&lt;DataMigration&lt;Preferences&gt;&gt; = {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DataStore&lt;Preferences&gt;&gt;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74" name="Google Shape;374;p73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20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73"/>
          <p:cNvSpPr txBox="1"/>
          <p:nvPr/>
        </p:nvSpPr>
        <p:spPr>
          <a:xfrm rot="1795550">
            <a:off x="7247542" y="1121069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4"/>
          <p:cNvSpPr txBox="1"/>
          <p:nvPr/>
        </p:nvSpPr>
        <p:spPr>
          <a:xfrm>
            <a:off x="466275" y="2544750"/>
            <a:ext cx="8194500" cy="21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Thread d’exécution des opérations de lecture/écriture/transformations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7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82" name="Google Shape;382;p74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ReplaceFileCorruptionHandler&lt;Preferences&gt;?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List&lt;DataMigration&lt;Preferences&gt;&gt;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scope: CoroutineScope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(Dispatchers.IO +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DataStore&lt;Preferences&gt;&gt;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83" name="Google Shape;383;p74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20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74"/>
          <p:cNvSpPr txBox="1"/>
          <p:nvPr/>
        </p:nvSpPr>
        <p:spPr>
          <a:xfrm rot="1795550">
            <a:off x="7247542" y="1121069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5"/>
          <p:cNvSpPr txBox="1"/>
          <p:nvPr/>
        </p:nvSpPr>
        <p:spPr>
          <a:xfrm>
            <a:off x="466275" y="1498275"/>
            <a:ext cx="81945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Pas plus d’une seule instance par fichier </a:t>
            </a: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Création par définition d’une extension property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top-level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singleton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7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91" name="Google Shape;391;p75"/>
          <p:cNvGraphicFramePr/>
          <p:nvPr/>
        </p:nvGraphicFramePr>
        <p:xfrm>
          <a:off x="4662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"foo_bar.preferences_pb"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392" name="Google Shape;3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48999">
            <a:off x="6062341" y="2009673"/>
            <a:ext cx="3564718" cy="70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170" y="2249575"/>
            <a:ext cx="1199900" cy="2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5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20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0" name="Google Shape;400;p76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</a:t>
            </a: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01" name="Google Shape;401;p76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corruptionHandler: ReplaceFileCorruptionHandler&lt;Preferences&gt;? = null,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List&lt;DataMigration&lt;Preferences&gt;&gt;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DataStore&lt;Preferences&gt;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02" name="Google Shape;402;p76"/>
          <p:cNvSpPr txBox="1"/>
          <p:nvPr/>
        </p:nvSpPr>
        <p:spPr>
          <a:xfrm>
            <a:off x="474750" y="3067975"/>
            <a:ext cx="81945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corruptionHandler</a:t>
            </a: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si erreur lecture DataStore (</a:t>
            </a: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androidx.datastore.core.CorruptionException</a:t>
            </a: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Retourne </a:t>
            </a: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Preferences</a:t>
            </a:r>
            <a:endParaRPr b="1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Essaye de réécrire le fichier 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original corrompu avec la 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lambda fournie dans l’objet 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ReplaceFileCorruptionHandler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3" name="Google Shape;403;p76"/>
          <p:cNvGraphicFramePr/>
          <p:nvPr/>
        </p:nvGraphicFramePr>
        <p:xfrm>
          <a:off x="3386500" y="36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34125"/>
              </a:tblGrid>
              <a:tr h="109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ReplaceFileCorruptionHandler { corruptionException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mutablePreferencesOf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set(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"hello World"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set(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"bar"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9" name="Google Shape;409;p77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10" name="Google Shape;410;p77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corruptionHandler: ReplaceFileCorruptionHandler&lt;Preferences&gt;?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migrations: List&lt;DataMigration&lt;Preferences&gt;&gt;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): DataStore&lt;Preferences&gt;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11" name="Google Shape;411;p77"/>
          <p:cNvSpPr txBox="1"/>
          <p:nvPr/>
        </p:nvSpPr>
        <p:spPr>
          <a:xfrm>
            <a:off x="474750" y="3067975"/>
            <a:ext cx="819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migrations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Liste de migrations de type DataMigration (SharedPreferencesMigration ou personnalisé)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avant toute 1ère lecture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Sera abordé en détail plus tard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7" name="Google Shape;417;p78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18" name="Google Shape;418;p78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corruptionHandler: ReplaceFileCorruptionHandler&lt;Preferences&gt;?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List&lt;DataMigration&lt;Preferences&gt;&gt;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scope: CoroutineScope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(Dispatchers.IO +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): DataStore&lt;Preferences&gt;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78"/>
          <p:cNvSpPr txBox="1"/>
          <p:nvPr/>
        </p:nvSpPr>
        <p:spPr>
          <a:xfrm>
            <a:off x="466275" y="3067975"/>
            <a:ext cx="81945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Thread d’exécution des opérations de lecture/écriture/transformations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/>
        </p:nvSpPr>
        <p:spPr>
          <a:xfrm>
            <a:off x="381375" y="498550"/>
            <a:ext cx="32931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WIFI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SFEIRGUEST</a:t>
            </a:r>
            <a:endParaRPr b="1" sz="2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MDP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GUEST$2014</a:t>
            </a:r>
            <a:endParaRPr b="1" sz="2000">
              <a:solidFill>
                <a:srgbClr val="E34C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52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5" name="Google Shape;425;p79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26" name="Google Shape;426;p79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corruptionHandler: ReplaceFileCorruptionHandler&lt;Preferences&gt;?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List&lt;DataMigration&lt;Preferences&gt;&gt;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produceFile: () -&gt; File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): DataStore&lt;Preferences&gt;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27" name="Google Shape;427;p79"/>
          <p:cNvSpPr txBox="1"/>
          <p:nvPr/>
        </p:nvSpPr>
        <p:spPr>
          <a:xfrm>
            <a:off x="457575" y="3067975"/>
            <a:ext cx="8194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produceFile</a:t>
            </a: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 fonction retourne une instance File pour le Preferences DataStore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Utiliser l’extension function :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du fichier de sauvegarde (convention: snake_case)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Localisation :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/data/data/[package_app]/files/datastore/[nom_fichier].preferences_pb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8" name="Google Shape;428;p79"/>
          <p:cNvGraphicFramePr/>
          <p:nvPr/>
        </p:nvGraphicFramePr>
        <p:xfrm>
          <a:off x="1012700" y="3875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6084025"/>
              </a:tblGrid>
              <a:tr h="28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(name: String): File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this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.preferences_pb"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4" name="Google Shape;434;p80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35" name="Google Shape;435;p80"/>
          <p:cNvGraphicFramePr/>
          <p:nvPr/>
        </p:nvGraphicFramePr>
        <p:xfrm>
          <a:off x="4770800" y="9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13650"/>
              </a:tblGrid>
              <a:tr h="33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@InstallIn(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SingletonComponent::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@Module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LocalDataSourceModule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@Singleton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@Provides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providePreferencesDataStore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@ApplicationContext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context: Context)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: DataStore&lt;Preferences&gt;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PreferenceDataStoreFactory.create(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"foo_bar"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6" name="Google Shape;436;p80"/>
          <p:cNvGraphicFramePr/>
          <p:nvPr/>
        </p:nvGraphicFramePr>
        <p:xfrm>
          <a:off x="135825" y="9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13650"/>
              </a:tblGrid>
              <a:tr h="33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@Module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LocalDataSourceModule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@Singleton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@Provides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providePreferencesDataStore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(context: Context)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: DataStore&lt;Preferences&gt;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PreferenceDataStoreFactory.create(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"foo_bar"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37" name="Google Shape;437;p80"/>
          <p:cNvSpPr txBox="1"/>
          <p:nvPr/>
        </p:nvSpPr>
        <p:spPr>
          <a:xfrm>
            <a:off x="3443750" y="962775"/>
            <a:ext cx="9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Dagger</a:t>
            </a:r>
            <a:endParaRPr b="1" i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80"/>
          <p:cNvSpPr txBox="1"/>
          <p:nvPr/>
        </p:nvSpPr>
        <p:spPr>
          <a:xfrm>
            <a:off x="8078825" y="962775"/>
            <a:ext cx="9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Hilt</a:t>
            </a:r>
            <a:endParaRPr b="1" i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4" name="Google Shape;444;p81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Preferences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5" name="Google Shape;445;p81"/>
          <p:cNvGraphicFramePr/>
          <p:nvPr/>
        </p:nvGraphicFramePr>
        <p:xfrm>
          <a:off x="2364275" y="9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381100"/>
              </a:tblGrid>
              <a:tr h="232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localDataSourceModule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single&lt;DataStore&lt;Preferences&gt;&gt;</a:t>
                      </a:r>
                      <a:r>
                        <a:rPr b="1" lang="fr" sz="800">
                          <a:solidFill>
                            <a:srgbClr val="72737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PreferenceDataStoreFactory.create(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androidContext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"foo_bar"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46" name="Google Shape;446;p81"/>
          <p:cNvSpPr txBox="1"/>
          <p:nvPr/>
        </p:nvSpPr>
        <p:spPr>
          <a:xfrm>
            <a:off x="5839675" y="962775"/>
            <a:ext cx="9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Koin</a:t>
            </a:r>
            <a:endParaRPr b="1" i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des clés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8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453" name="Google Shape;453;p82"/>
          <p:cNvGraphicFramePr/>
          <p:nvPr/>
        </p:nvGraphicFramePr>
        <p:xfrm>
          <a:off x="5981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1319600"/>
                <a:gridCol w="6518050"/>
              </a:tblGrid>
              <a:tr h="3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top-level functions (androidx.datastore.preferences.core)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Boolean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booleanPreferencesKey(name: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 Preferences.Key&lt;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Boolean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doublePreferencesKey(name: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Preferences.Key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Double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floatPreferencesKey(na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Preferences.Key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Float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intPreferencesKey(name: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Preferences.Key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Int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longPreferencesKey(name: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Preferences.Key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Long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stringPreferencesKey(name: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Preferences.Key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 Set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 stringSetPreferencesKey(name: 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: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Preferences.Key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Set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</a:t>
                      </a:r>
                      <a:r>
                        <a:rPr lang="fr" sz="1200" u="sng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&gt;&gt;</a:t>
                      </a:r>
                      <a:endParaRPr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4" name="Google Shape;454;p82"/>
          <p:cNvSpPr txBox="1"/>
          <p:nvPr/>
        </p:nvSpPr>
        <p:spPr>
          <a:xfrm>
            <a:off x="466275" y="3675325"/>
            <a:ext cx="8194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Rappel : Pas de type-safety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des clés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83"/>
          <p:cNvSpPr txBox="1"/>
          <p:nvPr/>
        </p:nvSpPr>
        <p:spPr>
          <a:xfrm>
            <a:off x="466275" y="749475"/>
            <a:ext cx="8194500" cy="3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Recommandé : Centraliser toutes les clés par fichier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 : [NomFichier]PreferencesKeys (convention CamelCase)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clés : [CLE] (convention SNAKE_CASE)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des 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clés : [nom_cle] (convention snake_case)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2" name="Google Shape;462;p83"/>
          <p:cNvGraphicFramePr/>
          <p:nvPr/>
        </p:nvGraphicFramePr>
        <p:xfrm>
          <a:off x="474750" y="232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35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FooBarPreferencesKeys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"bar"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HELLO_WORLD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"hello_world"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8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9" name="Google Shape;469;p84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</a:t>
            </a: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toutes les valeurs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via dataStore.data et Flow.collect()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0" name="Google Shape;470;p84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preferencesFlow: Flow&lt;Preferences&gt;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preferencesFlow.collect { preferences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bar: Int? =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helloWorld: Boolean? =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HELLO_WORLD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84"/>
          <p:cNvSpPr txBox="1"/>
          <p:nvPr/>
        </p:nvSpPr>
        <p:spPr>
          <a:xfrm>
            <a:off x="457575" y="3943000"/>
            <a:ext cx="284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 de type-safety mais…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44" y="3140394"/>
            <a:ext cx="3977750" cy="16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4"/>
          <p:cNvSpPr txBox="1"/>
          <p:nvPr/>
        </p:nvSpPr>
        <p:spPr>
          <a:xfrm>
            <a:off x="1425125" y="4336600"/>
            <a:ext cx="2518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Lint est ton ami !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8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0" name="Google Shape;480;p85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</a:t>
            </a: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d’une valeur en particulier via transformation Flow.map()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1" name="Google Shape;481;p85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preferencesFlow: Flow&lt;Preferences&gt;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fooFlow: Flow&lt;String&gt; = preferencesFlow.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preferences -&gt;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fooFlow.collect { fooValue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fooValue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A9B7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b="1" sz="100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8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8" name="Google Shape;488;p86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</a:t>
            </a: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valeurs via Flow.first() ou Flow.firstOrNull()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9" name="Google Shape;489;p86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preferencesFlow: Flow&lt;Preferences&gt;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preferences: Preferences = preferencesFlow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fooFlow: Flow&lt;String&gt; = preferencesFlow.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preferences -&gt;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fooFlow.firstOrNull()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A9B7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b="1" sz="100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8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6" name="Google Shape;496;p87"/>
          <p:cNvSpPr txBox="1"/>
          <p:nvPr/>
        </p:nvSpPr>
        <p:spPr>
          <a:xfrm>
            <a:off x="457575" y="749475"/>
            <a:ext cx="8194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Ne pas créer de cache du DataStore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7" name="Google Shape;497;p87"/>
          <p:cNvGraphicFramePr/>
          <p:nvPr/>
        </p:nvGraphicFramePr>
        <p:xfrm>
          <a:off x="2244400" y="142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873700"/>
              </a:tblGrid>
              <a:tr h="68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fetchCachedPreferences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(scope: CoroutineScope): StateFlow&lt;Preferences&gt;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.stateIn(scope)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498" name="Google Shape;49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48999">
            <a:off x="6062341" y="2009673"/>
            <a:ext cx="3564718" cy="70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170" y="2249575"/>
            <a:ext cx="1199900" cy="229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0" name="Google Shape;500;p87"/>
          <p:cNvGraphicFramePr/>
          <p:nvPr/>
        </p:nvGraphicFramePr>
        <p:xfrm>
          <a:off x="2244400" y="334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873800"/>
              </a:tblGrid>
              <a:tr h="155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fetchInitialPreferences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(): Preferences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01" name="Google Shape;501;p87"/>
          <p:cNvSpPr txBox="1"/>
          <p:nvPr/>
        </p:nvSpPr>
        <p:spPr>
          <a:xfrm>
            <a:off x="457575" y="1373738"/>
            <a:ext cx="8194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Ne pas faire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7"/>
          <p:cNvSpPr txBox="1"/>
          <p:nvPr/>
        </p:nvSpPr>
        <p:spPr>
          <a:xfrm>
            <a:off x="2244400" y="2163338"/>
            <a:ext cx="4873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=&gt; Crée un nouveau Flow à chaque appel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87"/>
          <p:cNvSpPr txBox="1"/>
          <p:nvPr/>
        </p:nvSpPr>
        <p:spPr>
          <a:xfrm>
            <a:off x="457575" y="3349438"/>
            <a:ext cx="8194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A faire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87"/>
          <p:cNvSpPr txBox="1"/>
          <p:nvPr/>
        </p:nvSpPr>
        <p:spPr>
          <a:xfrm>
            <a:off x="2244400" y="4018138"/>
            <a:ext cx="4873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=&gt; dataStore.data reste l’unique source d’information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Erreurs de lecture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8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1" name="Google Shape;511;p88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Gestion des erreurs via Flow.catch()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2" name="Google Shape;512;p88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exception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dataStore.data throws an IOException when an error is encountered when reading data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if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(exception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IOException)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Log.e(TAG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"Error reading preferences."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exception)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emit(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emptyPreferences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else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throw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exception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preferences -&gt;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.collect { fooValue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fooValue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de la formation</a:t>
            </a:r>
            <a:endParaRPr/>
          </a:p>
        </p:txBody>
      </p:sp>
      <p:sp>
        <p:nvSpPr>
          <p:cNvPr id="221" name="Google Shape;221;p53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C’est quand la pause ?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Tour de table…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Feuille de présence (obligatoire)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Erreurs de lecture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8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89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Attention au placement de Flow.catch()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0" name="Google Shape;520;p89"/>
          <p:cNvGraphicFramePr/>
          <p:nvPr/>
        </p:nvGraphicFramePr>
        <p:xfrm>
          <a:off x="2294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889100"/>
              </a:tblGrid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…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preferences -&gt;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.collect { fooValue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fooValue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1" name="Google Shape;521;p89"/>
          <p:cNvGraphicFramePr/>
          <p:nvPr/>
        </p:nvGraphicFramePr>
        <p:xfrm>
          <a:off x="49910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993375"/>
              </a:tblGrid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preferences -&gt;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…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.collect { fooValue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fooValue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522" name="Google Shape;52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300" y="1679375"/>
            <a:ext cx="789050" cy="7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9"/>
          <p:cNvSpPr txBox="1"/>
          <p:nvPr/>
        </p:nvSpPr>
        <p:spPr>
          <a:xfrm>
            <a:off x="229475" y="2932575"/>
            <a:ext cx="3889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Flow.catch() attrape les exceptions de dataStore.data (Flow&lt;Preferences&gt;) 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89"/>
          <p:cNvSpPr txBox="1"/>
          <p:nvPr/>
        </p:nvSpPr>
        <p:spPr>
          <a:xfrm>
            <a:off x="4991075" y="2932575"/>
            <a:ext cx="38892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Flow.catch() attrape les exceptions </a:t>
            </a:r>
            <a:r>
              <a:rPr b="1" lang="fr" sz="1600" u="sng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de la transformation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de dataStore.data (Flow&lt;String&gt;)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0"/>
          <p:cNvSpPr txBox="1"/>
          <p:nvPr/>
        </p:nvSpPr>
        <p:spPr>
          <a:xfrm>
            <a:off x="466275" y="1577475"/>
            <a:ext cx="81945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transform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suspend block qui contient les modifications à faire au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Transactions ACID (Atomicité, Cohérence, Isolation &amp; Durabilité)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Exécute block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transform : 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modification des données des Preferences (rendu mutable)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Exécute DataStore&lt;Preferences&gt;.edit()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application effective des modifications des Preferences dans le DataStore (pas de nullable)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Mise à jour du flow DataStore.data pour propager la mise à jour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9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9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32" name="Google Shape;532;p90"/>
          <p:cNvGraphicFramePr/>
          <p:nvPr/>
        </p:nvGraphicFramePr>
        <p:xfrm>
          <a:off x="457575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72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DataStore&lt;Preferences&gt;.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edit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transform: suspend (MutablePreferences) -&gt; Unit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Preferences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33" name="Google Shape;533;p90"/>
          <p:cNvSpPr txBox="1"/>
          <p:nvPr/>
        </p:nvSpPr>
        <p:spPr>
          <a:xfrm rot="1795314">
            <a:off x="7492703" y="807743"/>
            <a:ext cx="1409128" cy="665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extension function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91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DataStore&lt;Preferences&gt;.edit(), seul moyen de modifier le DataStore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2294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889100"/>
              </a:tblGrid>
              <a:tr h="210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launch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.edit { mutablePreferences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mutablePreferences[FooBarPreferencesKeys.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2" name="Google Shape;542;p91"/>
          <p:cNvGraphicFramePr/>
          <p:nvPr/>
        </p:nvGraphicFramePr>
        <p:xfrm>
          <a:off x="49910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993375"/>
              </a:tblGrid>
              <a:tr h="210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preferences: MutablePreferences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emptyPreferences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().toMutablePreferences()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launch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.edit { mutablePreferences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mutablePreferences[FooBarPreferencesKeys.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 = mutablePreferences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Ne modifie pas DataStore</a:t>
                      </a:r>
                      <a:endParaRPr b="1" sz="80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"bar"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543" name="Google Shape;5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349" y="2522325"/>
            <a:ext cx="715450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8449" y="2548300"/>
            <a:ext cx="715450" cy="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9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1" name="Google Shape;551;p92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Gestion des erreurs via bloc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try…catch</a:t>
            </a:r>
            <a:endParaRPr b="1" i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2" name="Google Shape;552;p92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(value: String)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launch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.edit { mutablePreferences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mutablePreferences[FooBarPreferencesKeys.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= 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(exception: IOException)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Handle error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53" name="Google Shape;553;p92"/>
          <p:cNvSpPr txBox="1"/>
          <p:nvPr/>
        </p:nvSpPr>
        <p:spPr>
          <a:xfrm>
            <a:off x="466275" y="3220425"/>
            <a:ext cx="8194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tout autre exception que IOException, il est recommandé de le re-throw.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9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0" name="Google Shape;560;p93"/>
          <p:cNvSpPr txBox="1"/>
          <p:nvPr/>
        </p:nvSpPr>
        <p:spPr>
          <a:xfrm>
            <a:off x="457575" y="749475"/>
            <a:ext cx="8194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SharedPreferencesMigration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ermet de migrer un objet SharedPreferences en Preferences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1" name="Google Shape;561;p93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SharedPreferencesMigration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produceSharedPreferences: () -&gt; SharedPreferences,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endParaRPr b="1" i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SharedPreferencesMigration&lt;Preferences&gt;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SharedPreferencesMigration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context: Context,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sharedPreferencesName: String,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keysToMigrate: Set&lt;String&gt; =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SharedPreferencesMigration&lt;Preferences&gt;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93"/>
          <p:cNvSpPr txBox="1"/>
          <p:nvPr/>
        </p:nvSpPr>
        <p:spPr>
          <a:xfrm>
            <a:off x="474750" y="2847675"/>
            <a:ext cx="8194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produceSharedPreferences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Instance existante de SharedPreferences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 / sharedPreferencesName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 à instancier avec le nom du fichier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9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69" name="Google Shape;569;p94"/>
          <p:cNvGraphicFramePr/>
          <p:nvPr/>
        </p:nvGraphicFramePr>
        <p:xfrm>
          <a:off x="457575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SharedPreferencesMigration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produceSharedPreferences: () -&gt; SharedPreferences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keysToMigrate: Set&lt;String&gt;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endParaRPr b="1" i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SharedPreferencesMigration&lt;Preferences&gt;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SharedPreferencesMigration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context: 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keysToMigrate: Set&lt;String&gt;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MIGRATE_ALL_KEYS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SharedPreferencesMigration&lt;Preferences&gt;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70" name="Google Shape;570;p94"/>
          <p:cNvSpPr txBox="1"/>
          <p:nvPr/>
        </p:nvSpPr>
        <p:spPr>
          <a:xfrm>
            <a:off x="474750" y="2151525"/>
            <a:ext cx="81945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keysToMigrate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Clés dans SharedPreferences à migrer (tout par défaut)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SharedPreferencesMigration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9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77" name="Google Shape;577;p95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"foo_bar.preferences_pb"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SharedPreferencesMigration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sharedPreferencesName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"foo_bar.sharedprefs"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78" name="Google Shape;578;p95"/>
          <p:cNvSpPr txBox="1"/>
          <p:nvPr/>
        </p:nvSpPr>
        <p:spPr>
          <a:xfrm>
            <a:off x="474750" y="2395375"/>
            <a:ext cx="81945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Instanciation DataStore via 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delegate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preferencesDataStore</a:t>
            </a:r>
            <a:endParaRPr b="1" i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Exécute chaque migration de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produceMigrations</a:t>
            </a:r>
            <a:endParaRPr b="1" i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SharedPreferencesMigration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exécute séquentiellement (si nécessaire)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lphaL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Ouvre une instance SharedPreferences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lphaL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Copie chaque clé et sa valeur dans le DataStore (si la clé n’existe pas) puis supprime l’entrée dans le SharedPreferences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lphaL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Supprime le fichier SharedPreferences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DataStore est prêt pour utilisation !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9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5" name="Google Shape;585;p96"/>
          <p:cNvSpPr txBox="1"/>
          <p:nvPr/>
        </p:nvSpPr>
        <p:spPr>
          <a:xfrm>
            <a:off x="457575" y="749475"/>
            <a:ext cx="8194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L’interface Data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Migration permet de migrer toute donnée en Preferences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6" name="Google Shape;586;p96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shouldMigrat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T): Boolean</a:t>
                      </a:r>
                      <a:endParaRPr b="1" i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87" name="Google Shape;587;p96"/>
          <p:cNvSpPr txBox="1"/>
          <p:nvPr/>
        </p:nvSpPr>
        <p:spPr>
          <a:xfrm>
            <a:off x="474750" y="2238075"/>
            <a:ext cx="81945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shouldMigrate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de spécifier les conditions pour déclencher la migration (ex: si clé–valeur n’existe pas)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94" name="Google Shape;594;p97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Boolean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migrate(currentData: T): T</a:t>
                      </a:r>
                      <a:endParaRPr b="1" i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95" name="Google Shape;595;p97"/>
          <p:cNvSpPr txBox="1"/>
          <p:nvPr/>
        </p:nvSpPr>
        <p:spPr>
          <a:xfrm>
            <a:off x="474750" y="2238075"/>
            <a:ext cx="81945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Instructions de migration des anciennes données dans le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9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02" name="Google Shape;602;p98"/>
          <p:cNvGraphicFramePr/>
          <p:nvPr/>
        </p:nvGraphicFramePr>
        <p:xfrm>
          <a:off x="474750" y="144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Boolean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cleanUp()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03" name="Google Shape;603;p98"/>
          <p:cNvSpPr txBox="1"/>
          <p:nvPr/>
        </p:nvSpPr>
        <p:spPr>
          <a:xfrm>
            <a:off x="474750" y="2238075"/>
            <a:ext cx="81945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cleanUp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Instructions de nettoyage après migration réussite (ex: Supprimer l’ancien support de données)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 txBox="1"/>
          <p:nvPr/>
        </p:nvSpPr>
        <p:spPr>
          <a:xfrm>
            <a:off x="230400" y="189300"/>
            <a:ext cx="875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Slides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54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https://bit.ly/sfeir-android-jetpack-datastore-slides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(accès restreint)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9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0" name="Google Shape;610;p99"/>
          <p:cNvSpPr txBox="1"/>
          <p:nvPr/>
        </p:nvSpPr>
        <p:spPr>
          <a:xfrm>
            <a:off x="2093175" y="4464000"/>
            <a:ext cx="4923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Exemple: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PreferencesDataStore -&gt; PreferencesDataStore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=&gt; Migration d’une valeur avec changement de clé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1" name="Google Shape;611;p99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23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"old_datastore"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newDataStore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"new_datastore"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DataMigration&lt;Preferences&gt;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Preferences): Boolean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!currentData.contains(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"new_foo"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Preferences): Preferences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currentDataMutable: MutablePreferences = currentData.toMutablePreferences()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fooValue: String = 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.first()[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"old_foo"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)] ?: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currentDataMutable[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"new_foo"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)] = fooValue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currentDataMutable.toPreferences()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oldDataStore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.edit { it.clear()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Migration - </a:t>
            </a:r>
            <a:r>
              <a:rPr b="1" i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DataMigration</a:t>
            </a:r>
            <a:endParaRPr b="1" i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10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18" name="Google Shape;618;p100"/>
          <p:cNvGraphicFramePr/>
          <p:nvPr/>
        </p:nvGraphicFramePr>
        <p:xfrm>
          <a:off x="474750" y="71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23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Map&lt;String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"foo" 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"bar" 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newDataStore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DataStore&lt;Preferences&gt;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"new_datastore"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DataMigration&lt;Preferences&gt;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shouldMigrate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Preferences): Boolean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forEach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(key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_)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if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(!currentData.contains(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(key)))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true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false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(currentData: Preferences): Preferences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currentDataMutable: MutablePreferences = currentData.toMutablePreferences()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forEach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(key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currentDataMutable[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intPreferencesKey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(key)] = value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currentDataMutable.toMutablePreferences()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cleanUp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{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19" name="Google Shape;619;p100"/>
          <p:cNvSpPr txBox="1"/>
          <p:nvPr/>
        </p:nvSpPr>
        <p:spPr>
          <a:xfrm>
            <a:off x="2093175" y="4464000"/>
            <a:ext cx="4923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Exemple: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Map -&gt; PreferencesDataStore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=&gt; Peupler le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1"/>
          <p:cNvSpPr txBox="1"/>
          <p:nvPr>
            <p:ph type="title"/>
          </p:nvPr>
        </p:nvSpPr>
        <p:spPr>
          <a:xfrm>
            <a:off x="696600" y="1695028"/>
            <a:ext cx="7912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</a:t>
            </a:r>
            <a:r>
              <a:rPr lang="fr"/>
              <a:t> DataStore</a:t>
            </a:r>
            <a:endParaRPr/>
          </a:p>
        </p:txBody>
      </p:sp>
      <p:sp>
        <p:nvSpPr>
          <p:cNvPr id="625" name="Google Shape;625;p101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Protocol Buffers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10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2" name="Google Shape;632;p102"/>
          <p:cNvSpPr txBox="1"/>
          <p:nvPr/>
        </p:nvSpPr>
        <p:spPr>
          <a:xfrm>
            <a:off x="466275" y="615100"/>
            <a:ext cx="8194500" cy="4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…ou encore Protobuf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Langage de sérialisation de données structurées (langage de programmation et plateforme indépendant)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Créé par Google en 2001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proto1 (2001) : release interne Google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proto2 (2008) : réécriture complète, release publique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proto3 (mi-2016) : évolutions syntaxiques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Kotlin DSL (fin 2021)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Plus léger et rapide que le XML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de générer du code natif à partir du fichier .proto : 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C++, Java, Python initialement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Supporte maintenant en plus : C#, Dart, Go, Kotlin, Objective-C, Swift…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Protocol Buffers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10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74" y="752975"/>
            <a:ext cx="6987848" cy="39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/>
        </p:nvSpPr>
        <p:spPr>
          <a:xfrm>
            <a:off x="153000" y="0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46" name="Google Shape;646;p104"/>
          <p:cNvGraphicFramePr/>
          <p:nvPr/>
        </p:nvGraphicFramePr>
        <p:xfrm>
          <a:off x="933125" y="62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plugins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id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"com.google.protobuf"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version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"0.8.18"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dependencies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Typed DataStore (Typed API surface, such as Proto)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optional - RxJava2 support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"androidx.datastore:datastore-rxjava2:1.0.0"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optional - RxJava3 support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"androidx.datastore:datastore-rxjava3:1.0.0"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OR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// Alternatively - use the following artifact without an Android dependency.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"androidx.datastore:datastore-core:1.0.0"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 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"com.google.protobuf:protobuf-javalite:3.19.4"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protobuf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protoc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artifact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"com.google.protobuf:protoc:3.14.0"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generateProtoTasks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all().each { task -&gt; task.builtins { java { option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'lite'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 }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47" name="Google Shape;647;p104"/>
          <p:cNvSpPr txBox="1"/>
          <p:nvPr/>
        </p:nvSpPr>
        <p:spPr>
          <a:xfrm>
            <a:off x="5401800" y="623050"/>
            <a:ext cx="278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build.gradle module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ProGuard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54" name="Google Shape;654;p105"/>
          <p:cNvGraphicFramePr/>
          <p:nvPr/>
        </p:nvGraphicFramePr>
        <p:xfrm>
          <a:off x="9525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E00000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proguard-rules.pro</a:t>
                      </a:r>
                      <a:endParaRPr sz="1000">
                        <a:solidFill>
                          <a:srgbClr val="E00000"/>
                        </a:solidFill>
                        <a:highlight>
                          <a:srgbClr val="101012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2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-keepclassmembers class * extends androidx.datastore.preferences.protobuf.GeneratedMessageLite {</a:t>
                      </a:r>
                      <a:endParaRPr sz="1000">
                        <a:solidFill>
                          <a:schemeClr val="lt2"/>
                        </a:solidFill>
                        <a:highlight>
                          <a:srgbClr val="101012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2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&lt;fields&gt;;</a:t>
                      </a:r>
                      <a:endParaRPr sz="1000">
                        <a:solidFill>
                          <a:schemeClr val="lt2"/>
                        </a:solidFill>
                        <a:highlight>
                          <a:srgbClr val="101012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2"/>
                          </a:solidFill>
                          <a:highlight>
                            <a:srgbClr val="101012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sz="1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10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61" name="Google Shape;661;p106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2" name="Google Shape;662;p106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63" name="Google Shape;663;p106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06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</a:t>
            </a: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Google Shape;670;p10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71" name="Google Shape;671;p107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= "proto3";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2" name="Google Shape;672;p107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= "proto3";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73" name="Google Shape;673;p107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07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07"/>
          <p:cNvSpPr txBox="1"/>
          <p:nvPr/>
        </p:nvSpPr>
        <p:spPr>
          <a:xfrm>
            <a:off x="3402350" y="2952625"/>
            <a:ext cx="499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Doit être en 1ère ligne et non vide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Permet de déclarer le langage de description du fichier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Si absent, par défaut proto2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10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82" name="Google Shape;682;p108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java_package = "com.example.models";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3" name="Google Shape;683;p108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java_package = "com.example.models";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84" name="Google Shape;684;p108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08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08"/>
          <p:cNvSpPr txBox="1"/>
          <p:nvPr/>
        </p:nvSpPr>
        <p:spPr>
          <a:xfrm>
            <a:off x="3402350" y="2957475"/>
            <a:ext cx="4995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option java_package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Spécifique java/kotlin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Permet de déclarer le package des objets natifs générés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/>
          <p:nvPr/>
        </p:nvSpPr>
        <p:spPr>
          <a:xfrm>
            <a:off x="230400" y="189300"/>
            <a:ext cx="871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Projet-exercices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5"/>
          <p:cNvSpPr txBox="1"/>
          <p:nvPr/>
        </p:nvSpPr>
        <p:spPr>
          <a:xfrm>
            <a:off x="230400" y="1006400"/>
            <a:ext cx="87186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https://bit.ly/sfeir-android-jetpack-datastore</a:t>
            </a:r>
            <a:endParaRPr b="1" sz="19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10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93" name="Google Shape;693;p109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java_multiple_files = true;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Google Shape;694;p109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java_multiple_files = true;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95" name="Google Shape;695;p109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09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09"/>
          <p:cNvSpPr txBox="1"/>
          <p:nvPr/>
        </p:nvSpPr>
        <p:spPr>
          <a:xfrm>
            <a:off x="3399975" y="2835475"/>
            <a:ext cx="499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option java_multiple_files = true</a:t>
            </a: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Spécifique java/kotlin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Dans le cas de fichier multi-messages (comme Person.proto), cela permet de générer un fichier par classe générée.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Génère :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Person.java (class Person)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Job.java (class Job)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Address.java (class Address)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11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704" name="Google Shape;704;p110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java_multiple_files = false;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java_outer_classname 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"Human"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5" name="Google Shape;705;p110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java_multiple_files = true;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06" name="Google Shape;706;p110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10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10"/>
          <p:cNvSpPr txBox="1"/>
          <p:nvPr/>
        </p:nvSpPr>
        <p:spPr>
          <a:xfrm>
            <a:off x="3399975" y="2826700"/>
            <a:ext cx="499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option java_multiple_files = false</a:t>
            </a: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L’option java_outer_classname est conseillée pour nommer la classe wrapper et encapsuler les classes générées des messages dedans.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Génère :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Human.java (classes Human.Person &amp; Human.Job)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Address.java (classe Address)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1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715" name="Google Shape;715;p111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swift_prefix = "My";</a:t>
                      </a:r>
                      <a:endParaRPr sz="1100">
                        <a:solidFill>
                          <a:srgbClr val="CC7832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6" name="Google Shape;716;p111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swift_prefix = "My";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17" name="Google Shape;717;p111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11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11"/>
          <p:cNvSpPr txBox="1"/>
          <p:nvPr/>
        </p:nvSpPr>
        <p:spPr>
          <a:xfrm>
            <a:off x="3399975" y="3050800"/>
            <a:ext cx="499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Possible de rajouter des options d’autres langages de programmation.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11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726" name="Google Shape;726;p112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"location/address.proto";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7" name="Google Shape;727;p112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28" name="Google Shape;728;p112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12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12"/>
          <p:cNvSpPr txBox="1"/>
          <p:nvPr/>
        </p:nvSpPr>
        <p:spPr>
          <a:xfrm>
            <a:off x="3402350" y="2957475"/>
            <a:ext cx="4995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Permet d’importer d’autres fichiers proto afin de déclarer le message importé.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Déclaration du chemin à partir de la racine (ici, src/main.proto)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Convention nommage : snake_case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p1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737" name="Google Shape;737;p113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Person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8" name="Google Shape;738;p113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Address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39" name="Google Shape;739;p113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13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13"/>
          <p:cNvSpPr txBox="1"/>
          <p:nvPr/>
        </p:nvSpPr>
        <p:spPr>
          <a:xfrm>
            <a:off x="3402350" y="2957475"/>
            <a:ext cx="4995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Data structure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Syntaxe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message [CamelCase]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1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748" name="Google Shape;748;p114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Gender {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0;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1;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2;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Google Shape;749;p114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street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zipcode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50" name="Google Shape;750;p114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14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14"/>
          <p:cNvSpPr txBox="1"/>
          <p:nvPr/>
        </p:nvSpPr>
        <p:spPr>
          <a:xfrm>
            <a:off x="3402350" y="2957475"/>
            <a:ext cx="499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enum</a:t>
            </a: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Liste pré-définie de valeurs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Syntaxe :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enum [CamelCase] {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  [UPPERCASE] = const (start at 0, unique);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  …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11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759" name="Google Shape;759;p115"/>
          <p:cNvGraphicFramePr/>
          <p:nvPr/>
        </p:nvGraphicFramePr>
        <p:xfrm>
          <a:off x="135825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3142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"location/address.proto"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enum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id = 1;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lastname = 2;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firstname = 3;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Gender gender = 4;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Address addresses = 5;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bank_accounts = 6;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job = 7;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id = 1;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title = 2;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0" name="Google Shape;760;p115"/>
          <p:cNvGraphicFramePr/>
          <p:nvPr/>
        </p:nvGraphicFramePr>
        <p:xfrm>
          <a:off x="3402400" y="9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223975"/>
              </a:tblGrid>
              <a:tr h="183225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"proto3"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java_package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"com.example.models"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java_multiple_files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number = 1;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street = 2;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city = 3;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zipcode = 4;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country = 5;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115"/>
          <p:cNvSpPr txBox="1"/>
          <p:nvPr/>
        </p:nvSpPr>
        <p:spPr>
          <a:xfrm>
            <a:off x="135825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src/main/proto/person.proto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15"/>
          <p:cNvSpPr txBox="1"/>
          <p:nvPr/>
        </p:nvSpPr>
        <p:spPr>
          <a:xfrm>
            <a:off x="3402338" y="492225"/>
            <a:ext cx="3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src/main/proto/location/address.proto</a:t>
            </a:r>
            <a:endParaRPr b="1" sz="12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11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9" name="Google Shape;769;p116"/>
          <p:cNvSpPr txBox="1"/>
          <p:nvPr/>
        </p:nvSpPr>
        <p:spPr>
          <a:xfrm>
            <a:off x="474750" y="17690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Syntaxe des champs : [field_rule] [field_type] [field_name] = [field_number]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0" name="Google Shape;770;p116"/>
          <p:cNvGraphicFramePr/>
          <p:nvPr/>
        </p:nvGraphicFramePr>
        <p:xfrm>
          <a:off x="466275" y="62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949275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repeated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11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7" name="Google Shape;777;p117"/>
          <p:cNvSpPr txBox="1"/>
          <p:nvPr/>
        </p:nvSpPr>
        <p:spPr>
          <a:xfrm>
            <a:off x="474750" y="17690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Syntaxe des champs : </a:t>
            </a:r>
            <a:r>
              <a:rPr b="1" lang="fr" sz="1600">
                <a:solidFill>
                  <a:srgbClr val="FFFF00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[field_rule]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[field_type] [field_name] = [field_number]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8" name="Google Shape;778;p117"/>
          <p:cNvGraphicFramePr/>
          <p:nvPr/>
        </p:nvGraphicFramePr>
        <p:xfrm>
          <a:off x="466275" y="62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949275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repeated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79" name="Google Shape;779;p117"/>
          <p:cNvSpPr txBox="1"/>
          <p:nvPr/>
        </p:nvSpPr>
        <p:spPr>
          <a:xfrm>
            <a:off x="466275" y="2162675"/>
            <a:ext cx="733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repeated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Répétition du champ concerné [0..n]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 Java, représente une liste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1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6" name="Google Shape;786;p118"/>
          <p:cNvSpPr txBox="1"/>
          <p:nvPr/>
        </p:nvSpPr>
        <p:spPr>
          <a:xfrm>
            <a:off x="457575" y="2162675"/>
            <a:ext cx="8194500" cy="26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Type du champ :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primitive :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int32 / int64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float / double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bool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bytes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b="1"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La liste complète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map&lt;type de clé, type de valeur&gt; (ex: map&lt;string, double&gt;) 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enum (ex: Gender)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autre message (ex: Address)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7" name="Google Shape;787;p118"/>
          <p:cNvGraphicFramePr/>
          <p:nvPr/>
        </p:nvGraphicFramePr>
        <p:xfrm>
          <a:off x="466275" y="62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949275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map&lt;string, double&gt;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88" name="Google Shape;788;p118"/>
          <p:cNvSpPr txBox="1"/>
          <p:nvPr/>
        </p:nvSpPr>
        <p:spPr>
          <a:xfrm>
            <a:off x="474750" y="17690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Syntaxe des champs : [field_rule] </a:t>
            </a:r>
            <a:r>
              <a:rPr b="1" lang="fr" sz="1600">
                <a:solidFill>
                  <a:srgbClr val="FFFF00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[field_type]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[field_name] = [field_number]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6"/>
          <p:cNvSpPr txBox="1"/>
          <p:nvPr>
            <p:ph type="title"/>
          </p:nvPr>
        </p:nvSpPr>
        <p:spPr>
          <a:xfrm>
            <a:off x="696600" y="1695028"/>
            <a:ext cx="7912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242" name="Google Shape;242;p5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11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5" name="Google Shape;795;p119"/>
          <p:cNvSpPr txBox="1"/>
          <p:nvPr/>
        </p:nvSpPr>
        <p:spPr>
          <a:xfrm>
            <a:off x="474750" y="1794350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Syntaxe des champs : [field_rule] [field_type] </a:t>
            </a:r>
            <a:r>
              <a:rPr b="1" lang="fr" sz="1600">
                <a:solidFill>
                  <a:srgbClr val="FFFF00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[field_name]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= [field_number]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6" name="Google Shape;796;p119"/>
          <p:cNvGraphicFramePr/>
          <p:nvPr/>
        </p:nvGraphicFramePr>
        <p:xfrm>
          <a:off x="466275" y="62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171300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6897B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97" name="Google Shape;797;p119"/>
          <p:cNvSpPr txBox="1"/>
          <p:nvPr/>
        </p:nvSpPr>
        <p:spPr>
          <a:xfrm>
            <a:off x="474750" y="2187950"/>
            <a:ext cx="819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du champ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Syntaxe : snake_case lowercase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12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4" name="Google Shape;804;p120"/>
          <p:cNvSpPr txBox="1"/>
          <p:nvPr/>
        </p:nvSpPr>
        <p:spPr>
          <a:xfrm>
            <a:off x="474750" y="17690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Syntaxe des champs : [field_rule] [field_type] [field_name] = </a:t>
            </a:r>
            <a:r>
              <a:rPr b="1" lang="fr" sz="1600">
                <a:solidFill>
                  <a:srgbClr val="FFFF00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[field_number]</a:t>
            </a:r>
            <a:endParaRPr b="1" sz="1600">
              <a:solidFill>
                <a:srgbClr val="FFFF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5" name="Google Shape;805;p120"/>
          <p:cNvGraphicFramePr/>
          <p:nvPr/>
        </p:nvGraphicFramePr>
        <p:xfrm>
          <a:off x="466275" y="62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949275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string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repeated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map&lt;string, double&gt;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bank_accounts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Job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06" name="Google Shape;806;p120"/>
          <p:cNvSpPr txBox="1"/>
          <p:nvPr/>
        </p:nvSpPr>
        <p:spPr>
          <a:xfrm>
            <a:off x="474750" y="2162675"/>
            <a:ext cx="819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Numéro du champ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Numérotation [1..n]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d’identifier le champ dans le message binaire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Ne pas changer de numéro d’un champ déjà utilisé /!\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Ne pas re-assigner un numéro déjà attribué /!\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 du schéma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1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3" name="Google Shape;813;p121"/>
          <p:cNvSpPr txBox="1"/>
          <p:nvPr/>
        </p:nvSpPr>
        <p:spPr>
          <a:xfrm>
            <a:off x="466275" y="615100"/>
            <a:ext cx="81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gradle assemble (make project) 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Fichiers Java générés dans </a:t>
            </a:r>
            <a:r>
              <a:rPr b="1" lang="fr">
                <a:solidFill>
                  <a:srgbClr val="FFFF00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build/generated/source/proto</a:t>
            </a:r>
            <a:endParaRPr b="1">
              <a:solidFill>
                <a:srgbClr val="FFFF00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4" name="Google Shape;8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925" y="1200575"/>
            <a:ext cx="2500950" cy="39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21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4792900" y="1200575"/>
            <a:ext cx="2500949" cy="394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Serializer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1" name="Google Shape;821;p12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2" name="Google Shape;822;p122"/>
          <p:cNvSpPr txBox="1"/>
          <p:nvPr/>
        </p:nvSpPr>
        <p:spPr>
          <a:xfrm>
            <a:off x="466275" y="615100"/>
            <a:ext cx="819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Objectif : I</a:t>
            </a:r>
            <a:r>
              <a:rPr b="1" lang="fr" sz="16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ndiquer à DataStore comment lire et écrire le type de données défini dans le fichier .proto</a:t>
            </a:r>
            <a:endParaRPr b="1" sz="16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Serializer par instance de fichier Proto Datastore</a:t>
            </a:r>
            <a:endParaRPr b="1" sz="16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 des messages sont imbriqués, pas besoin de créer de Serializer pour eux :</a:t>
            </a:r>
            <a:endParaRPr b="1" sz="16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Ex: Person &lt;- Address</a:t>
            </a:r>
            <a:endParaRPr b="1" sz="16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3" name="Google Shape;823;p122"/>
          <p:cNvGraphicFramePr/>
          <p:nvPr/>
        </p:nvGraphicFramePr>
        <p:xfrm>
          <a:off x="903200" y="2617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7239000"/>
              </a:tblGrid>
              <a:tr h="1174025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interface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i="1" sz="800">
                        <a:solidFill>
                          <a:srgbClr val="62975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val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defaultValue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readFrom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(input: InputStream):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0999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fr" sz="800">
                          <a:solidFill>
                            <a:srgbClr val="62975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writeTo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output: OutputStream)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24" name="Google Shape;824;p122"/>
          <p:cNvSpPr txBox="1"/>
          <p:nvPr/>
        </p:nvSpPr>
        <p:spPr>
          <a:xfrm>
            <a:off x="2722650" y="3791425"/>
            <a:ext cx="369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androidx.datastore.core.Serializer</a:t>
            </a:r>
            <a:endParaRPr b="1" i="1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Serializer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p1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31" name="Google Shape;831;p123"/>
          <p:cNvGraphicFramePr/>
          <p:nvPr/>
        </p:nvGraphicFramePr>
        <p:xfrm>
          <a:off x="952500" y="14379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7239000"/>
              </a:tblGrid>
              <a:tr h="1174025">
                <a:tc>
                  <a:txBody>
                    <a:bodyPr/>
                    <a:lstStyle/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 : Serializer&lt;Person&gt;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val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defaultValue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Person = Person.getDefaultInstance()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@Suppress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"BlockingMethodInNonBlockingContext"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readFrom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(input: InputStream): Person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try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Person.parseFrom(input)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(exception: InvalidProtocolBufferException)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throw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CorruptionException(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"Cannot read proto."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exception)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@Suppress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"BlockingMethodInNonBlockingContext"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override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writeTo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(t: Person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output: OutputStream) = t.writeTo(output)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215900" marR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4"/>
          <p:cNvSpPr txBox="1"/>
          <p:nvPr/>
        </p:nvSpPr>
        <p:spPr>
          <a:xfrm>
            <a:off x="466275" y="2802375"/>
            <a:ext cx="81945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fileName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du fichier de sauvegarde (convention: snake_case.pb)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Localisation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/data/data/[package_app]/files/datastore/[nom_fichier].pb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24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1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39" name="Google Shape;839;p124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fileName: String,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40" name="Google Shape;840;p124"/>
          <p:cNvSpPr txBox="1"/>
          <p:nvPr/>
        </p:nvSpPr>
        <p:spPr>
          <a:xfrm rot="1795550">
            <a:off x="7266492" y="1127394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5"/>
          <p:cNvSpPr txBox="1"/>
          <p:nvPr/>
        </p:nvSpPr>
        <p:spPr>
          <a:xfrm>
            <a:off x="466275" y="2802375"/>
            <a:ext cx="81945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serializer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Interface de conversion entre le code natif et proto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47" name="Google Shape;847;p125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fileName: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serializer: Serializer&lt;T&gt;,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48" name="Google Shape;848;p125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9" name="Google Shape;849;p125"/>
          <p:cNvSpPr txBox="1"/>
          <p:nvPr/>
        </p:nvSpPr>
        <p:spPr>
          <a:xfrm rot="1795550">
            <a:off x="7266492" y="1127394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26"/>
          <p:cNvSpPr txBox="1"/>
          <p:nvPr/>
        </p:nvSpPr>
        <p:spPr>
          <a:xfrm>
            <a:off x="466275" y="2802375"/>
            <a:ext cx="81945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corruptionHandler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si erreur lecture DataStore (</a:t>
            </a:r>
            <a:r>
              <a:rPr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androidx.datastore.core.CorruptionException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Retourne T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Essaye de réécrire le fichier original corrompu avec la lambda fournie dans l’objet ReplaceFileCorruptionHandler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56" name="Google Shape;856;p126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fileName: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corruptionHandler: ReplaceFileCorruptionHandler&lt;T&gt;? = null,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7" name="Google Shape;857;p126"/>
          <p:cNvGraphicFramePr/>
          <p:nvPr/>
        </p:nvGraphicFramePr>
        <p:xfrm>
          <a:off x="4201625" y="3934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34125"/>
              </a:tblGrid>
              <a:tr h="56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ReplaceFileCorruptionHandler { corruptionException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Person.getDefaultInstance()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58" name="Google Shape;858;p126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9" name="Google Shape;859;p126"/>
          <p:cNvSpPr txBox="1"/>
          <p:nvPr/>
        </p:nvSpPr>
        <p:spPr>
          <a:xfrm rot="1795550">
            <a:off x="7266492" y="1127394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7"/>
          <p:cNvSpPr txBox="1"/>
          <p:nvPr/>
        </p:nvSpPr>
        <p:spPr>
          <a:xfrm>
            <a:off x="466275" y="2802375"/>
            <a:ext cx="81945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produceMigrations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Liste de migrations de type DataMigration (SharedPreferencesMigration ou personnalisé)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avant toute 1ère lecture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Sera abordé en détail plus tard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66" name="Google Shape;866;p127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fileName: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produceMigrations: (Context) -&gt; List&lt;DataMigration&lt;T&gt;&gt; = {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67" name="Google Shape;867;p127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127"/>
          <p:cNvSpPr txBox="1"/>
          <p:nvPr/>
        </p:nvSpPr>
        <p:spPr>
          <a:xfrm rot="1795550">
            <a:off x="7266492" y="1127394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8"/>
          <p:cNvSpPr txBox="1"/>
          <p:nvPr/>
        </p:nvSpPr>
        <p:spPr>
          <a:xfrm>
            <a:off x="466275" y="2802375"/>
            <a:ext cx="81945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Thread d’exécution des opérations de lecture/écriture/transformations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2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75" name="Google Shape;875;p128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fileName: String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produceMigrations: (Context) -&gt;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{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 }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scope: CoroutineScope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(Dispatchers.IO +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): ReadOnlyProperty&lt;Context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76" name="Google Shape;876;p128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128"/>
          <p:cNvSpPr txBox="1"/>
          <p:nvPr/>
        </p:nvSpPr>
        <p:spPr>
          <a:xfrm rot="1795550">
            <a:off x="7266492" y="1127394"/>
            <a:ext cx="1590567" cy="430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Kotlin delegate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 txBox="1"/>
          <p:nvPr/>
        </p:nvSpPr>
        <p:spPr>
          <a:xfrm>
            <a:off x="466275" y="854825"/>
            <a:ext cx="81945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Annonce lors de la Google I/O 2019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Multiples releases :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8 alpha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 bêta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 RC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Août 2021 - Version stable 1.0.0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Historique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9"/>
          <p:cNvSpPr txBox="1"/>
          <p:nvPr/>
        </p:nvSpPr>
        <p:spPr>
          <a:xfrm>
            <a:off x="466275" y="2021500"/>
            <a:ext cx="81945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Pas plus d’une seule instance par fichier /!\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Création par définition d’une extension property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top-level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singleton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2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884" name="Google Shape;884;p129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private 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DataStore&lt;Person&gt;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fileName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"person.pb",</a:t>
                      </a:r>
                      <a:endParaRPr b="1" sz="800">
                        <a:solidFill>
                          <a:srgbClr val="6A87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serializer =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885" name="Google Shape;88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48999">
            <a:off x="6062341" y="2009673"/>
            <a:ext cx="3564718" cy="70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170" y="2249575"/>
            <a:ext cx="1199900" cy="2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29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fonction d’extension et délégation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3" name="Google Shape;893;p130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94" name="Google Shape;894;p130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serializer: Serializer&lt;T&gt;,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): 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95" name="Google Shape;895;p130"/>
          <p:cNvSpPr txBox="1"/>
          <p:nvPr/>
        </p:nvSpPr>
        <p:spPr>
          <a:xfrm>
            <a:off x="466275" y="3329600"/>
            <a:ext cx="81945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serializer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Interface de conversion entre le code natif et proto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131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02" name="Google Shape;902;p131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corruptionHandler: ReplaceFileCorruptionHandler&lt;T&gt;? = null,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): 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03" name="Google Shape;903;p131"/>
          <p:cNvSpPr txBox="1"/>
          <p:nvPr/>
        </p:nvSpPr>
        <p:spPr>
          <a:xfrm>
            <a:off x="457575" y="3329600"/>
            <a:ext cx="81945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corruptionHandler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si erreur lecture DataStore (</a:t>
            </a:r>
            <a:r>
              <a:rPr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androidx.datastore.core.CorruptionException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Retourne T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Essaye de réécrire le fichier original corrompu avec la lambda fournie dans l’objet ReplaceFileCorruptionHandler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31"/>
          <p:cNvSpPr txBox="1"/>
          <p:nvPr>
            <p:ph idx="12" type="sldNum"/>
          </p:nvPr>
        </p:nvSpPr>
        <p:spPr>
          <a:xfrm>
            <a:off x="8427062" y="520405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05" name="Google Shape;905;p131"/>
          <p:cNvGraphicFramePr/>
          <p:nvPr/>
        </p:nvGraphicFramePr>
        <p:xfrm>
          <a:off x="3598950" y="4430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34125"/>
              </a:tblGrid>
              <a:tr h="56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ReplaceFileCorruptionHandler { corruptionException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Person.getDefaultInstance()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1" name="Google Shape;911;p132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12" name="Google Shape;912;p132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migrations: List&lt;DataMigration&lt;T&gt;&gt;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): 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13" name="Google Shape;913;p132"/>
          <p:cNvSpPr txBox="1"/>
          <p:nvPr/>
        </p:nvSpPr>
        <p:spPr>
          <a:xfrm>
            <a:off x="474750" y="3329600"/>
            <a:ext cx="819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migrations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Liste de migrations de type DataMigration (SharedPreferencesMigration ou personnalisé)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Exécuté avant toute 1ère lecture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Sera abordé en détail plus tard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9" name="Google Shape;919;p133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20" name="Google Shape;920;p133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scope: CoroutineScope =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(Dispatchers.IO + </a:t>
                      </a:r>
                      <a:r>
                        <a:rPr b="1" i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()),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produceFile: () -&gt; File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): 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21" name="Google Shape;921;p133"/>
          <p:cNvSpPr txBox="1"/>
          <p:nvPr/>
        </p:nvSpPr>
        <p:spPr>
          <a:xfrm>
            <a:off x="466275" y="3329600"/>
            <a:ext cx="81945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Thread d’exécution des opérations de lecture/écriture/transformations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7" name="Google Shape;927;p134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28" name="Google Shape;928;p134"/>
          <p:cNvGraphicFramePr/>
          <p:nvPr/>
        </p:nvGraphicFramePr>
        <p:xfrm>
          <a:off x="457575" y="9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15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 {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serializer: Serializer&lt;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corruptionHandler: ReplaceFileCorruptionHandler&lt;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&gt;? =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migrations: List&lt;DataMigration&lt;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&gt;&gt;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listOf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scope: CoroutineScope 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SupervisorJob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FFF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produceFile: () -&gt; File</a:t>
                      </a:r>
                      <a:endParaRPr b="1" sz="800">
                        <a:solidFill>
                          <a:srgbClr val="FFFF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): DataStore&lt;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29" name="Google Shape;929;p134"/>
          <p:cNvSpPr txBox="1"/>
          <p:nvPr/>
        </p:nvSpPr>
        <p:spPr>
          <a:xfrm>
            <a:off x="457575" y="3329600"/>
            <a:ext cx="81945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produceFile</a:t>
            </a:r>
            <a:r>
              <a:rPr b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Calibri"/>
              <a:buChar char="●"/>
            </a:pPr>
            <a:r>
              <a:rPr b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 fonction retourne une instance File pour le Proto DataStore</a:t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Calibri"/>
              <a:buChar char="●"/>
            </a:pPr>
            <a:r>
              <a:rPr b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Utiliser l’extension function :</a:t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Calibri"/>
              <a:buChar char="●"/>
            </a:pPr>
            <a:r>
              <a:rPr b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du fichier de sauvegarde (convention: snake_case.pb)</a:t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Calibri"/>
              <a:buChar char="●"/>
            </a:pPr>
            <a:r>
              <a:rPr b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Localisation :</a:t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Calibri"/>
              <a:buChar char="○"/>
            </a:pPr>
            <a:r>
              <a:rPr b="1"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/data/data/[package_app]/files/datastore/[nom_fichier]</a:t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0" name="Google Shape;930;p134"/>
          <p:cNvGraphicFramePr/>
          <p:nvPr/>
        </p:nvGraphicFramePr>
        <p:xfrm>
          <a:off x="1469963" y="40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6204075"/>
              </a:tblGrid>
              <a:tr h="31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fun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Context.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(fileName: String): File = File(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filesDir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"datastore/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fileName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3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6" name="Google Shape;936;p135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37" name="Google Shape;937;p135"/>
          <p:cNvGraphicFramePr/>
          <p:nvPr/>
        </p:nvGraphicFramePr>
        <p:xfrm>
          <a:off x="4770800" y="9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13650"/>
              </a:tblGrid>
              <a:tr h="33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@InstallIn(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SingletonComponent::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@Module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LocalDataSourceModule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@Singleton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@Provides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provide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PersonProto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@ApplicationContext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context: Context)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: DataStore&lt;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DataStoreFactory.create(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serializer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context.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person.pb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8" name="Google Shape;938;p135"/>
          <p:cNvGraphicFramePr/>
          <p:nvPr/>
        </p:nvGraphicFramePr>
        <p:xfrm>
          <a:off x="135825" y="9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13650"/>
              </a:tblGrid>
              <a:tr h="33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@Module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LocalDataSourceModule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@Singleton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BBB52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@Provides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providePersonProtoDataStore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(context: Context)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: DataStore&lt;Person&gt;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DataStoreFactory.create(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serializer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context.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"person.pb"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39" name="Google Shape;939;p135"/>
          <p:cNvSpPr txBox="1"/>
          <p:nvPr/>
        </p:nvSpPr>
        <p:spPr>
          <a:xfrm>
            <a:off x="3443750" y="962775"/>
            <a:ext cx="9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Dagger</a:t>
            </a:r>
            <a:endParaRPr b="1" i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35"/>
          <p:cNvSpPr txBox="1"/>
          <p:nvPr/>
        </p:nvSpPr>
        <p:spPr>
          <a:xfrm>
            <a:off x="8078825" y="962775"/>
            <a:ext cx="9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Hilt</a:t>
            </a:r>
            <a:endParaRPr b="1" i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6" name="Google Shape;946;p136"/>
          <p:cNvSpPr txBox="1"/>
          <p:nvPr/>
        </p:nvSpPr>
        <p:spPr>
          <a:xfrm>
            <a:off x="135825" y="69975"/>
            <a:ext cx="88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Proto DataStore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 injection de dépendance</a:t>
            </a:r>
            <a:endParaRPr b="1" sz="18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47" name="Google Shape;947;p136"/>
          <p:cNvGraphicFramePr/>
          <p:nvPr/>
        </p:nvGraphicFramePr>
        <p:xfrm>
          <a:off x="2465175" y="9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213650"/>
              </a:tblGrid>
              <a:tr h="232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localDataSourceModule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 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single&lt;DataStore&lt;Person&gt;&gt;</a:t>
                      </a:r>
                      <a:r>
                        <a:rPr b="1" lang="fr" sz="800">
                          <a:solidFill>
                            <a:srgbClr val="72737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D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ataStoreFactory.create(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serializer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PersonSerializer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467CD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produceFile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androidContext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dataStoreFile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"person.pb"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BBB52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48" name="Google Shape;948;p136"/>
          <p:cNvSpPr txBox="1"/>
          <p:nvPr/>
        </p:nvSpPr>
        <p:spPr>
          <a:xfrm>
            <a:off x="5773125" y="962775"/>
            <a:ext cx="9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Koin</a:t>
            </a:r>
            <a:endParaRPr b="1" i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3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p1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5" name="Google Shape;955;p137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</a:t>
            </a: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toutes les valeurs via dataStore.data et Flow.collect()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6" name="Google Shape;956;p137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personFlow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Flow&lt;Person&gt;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personFlow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.collect { person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lastname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String? = person.lastname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firstname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?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person.firstname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3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1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63" name="Google Shape;963;p138"/>
          <p:cNvGraphicFramePr/>
          <p:nvPr/>
        </p:nvGraphicFramePr>
        <p:xfrm>
          <a:off x="5981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59450"/>
                <a:gridCol w="3659700"/>
                <a:gridCol w="3318500"/>
              </a:tblGrid>
              <a:tr h="3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Fonctions </a:t>
                      </a:r>
                      <a:r>
                        <a:rPr b="1" lang="fr" sz="1200" u="sng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générées par Protobuf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Exemple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int32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/ 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int64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nt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getId()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double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double getAmount()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float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float getSum()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boolean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boolean isEnabled()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bytes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ByteString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ByteString getPhoto()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String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ByteString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Bytes()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String getLastname()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ByteString getLastnameBytes()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enum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[Enum]</a:t>
                      </a:r>
                      <a:r>
                        <a:rPr b="1"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Gender getGender()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getGenderValue()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message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[MessageClass]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boolean has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Job getJob()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boolean hasJob()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8"/>
          <p:cNvSpPr txBox="1"/>
          <p:nvPr/>
        </p:nvSpPr>
        <p:spPr>
          <a:xfrm>
            <a:off x="466275" y="854825"/>
            <a:ext cx="81945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Librairie de stockage de données persistantes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Destiné à remplacer SharedPreferences (API 1)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Repose sur :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Kotlin Coroutines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Kotlin Flow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 implementations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C’est quoi ?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70" name="Google Shape;970;p139"/>
          <p:cNvGraphicFramePr/>
          <p:nvPr/>
        </p:nvGraphicFramePr>
        <p:xfrm>
          <a:off x="5981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59425"/>
                <a:gridCol w="3659700"/>
                <a:gridCol w="3318525"/>
              </a:tblGrid>
              <a:tr h="3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Fonctions </a:t>
                      </a:r>
                      <a:r>
                        <a:rPr b="1" lang="fr" sz="1200" u="sng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générées par Protobuf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Exemple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(repeated)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List&lt;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index)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ByteString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Bytes(int index)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List&lt;Address&gt; getAddressesList()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getAddressesCount()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Address getAddresses(int index)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ByteString getAddressesBytes(int index)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Map&lt;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[ValueType]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boolean contains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key)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[ValueType]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OrDefault(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key,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[ValueType]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default)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[ValueType]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OrThrow(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[KeyType]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key) throws IllegalArgumentException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Map&lt;String, Double&gt; getBankAccounts()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int getBankAccountsCount()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boolean containsBankAccounts(String key)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Double getBankAccountsOrDefault(String key, Double default)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Double getBankAccountsOrThrow(String key)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4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7" name="Google Shape;977;p140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</a:t>
            </a: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d’une valeur en particulier via transformation Flow.map()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78" name="Google Shape;978;p140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personFlow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Flow&lt;Person&gt;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jobFlow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Flow&lt;Job&gt; =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personFlow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person -&gt; person.job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jobFlow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.collect { job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String? = job.title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A9B7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b="1" sz="100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p1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5" name="Google Shape;985;p141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</a:t>
            </a:r>
            <a:r>
              <a:rPr b="1" lang="fr" sz="1600" u="sng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valeurs via Flow.first() ou Flow.firstOrNull()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86" name="Google Shape;986;p141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preferencesFlow: Flow&lt;Preferences&gt;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preferences: Preferences = preferencesFlow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fooFlow: Flow&lt;String&gt; = preferencesFlow.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preferences -&gt; preferences[FooBarPreferencesKeys.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]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foo: String? = fooFlow.firstOrNull()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A9B7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b="1" sz="100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4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Lecture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1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3" name="Google Shape;993;p142"/>
          <p:cNvSpPr txBox="1"/>
          <p:nvPr/>
        </p:nvSpPr>
        <p:spPr>
          <a:xfrm>
            <a:off x="457575" y="749475"/>
            <a:ext cx="8194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Ne pas créer de cache du DataStore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4" name="Google Shape;994;p142"/>
          <p:cNvGraphicFramePr/>
          <p:nvPr/>
        </p:nvGraphicFramePr>
        <p:xfrm>
          <a:off x="2244400" y="142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873700"/>
              </a:tblGrid>
              <a:tr h="68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fetchCachedPerson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(scope: CoroutineScope): StateFlow&lt;Person&gt;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.stateIn(scope)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995" name="Google Shape;995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48999">
            <a:off x="6062341" y="2009673"/>
            <a:ext cx="3564718" cy="70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170" y="2249575"/>
            <a:ext cx="1199900" cy="229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7" name="Google Shape;997;p142"/>
          <p:cNvGraphicFramePr/>
          <p:nvPr/>
        </p:nvGraphicFramePr>
        <p:xfrm>
          <a:off x="2244400" y="334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4873800"/>
              </a:tblGrid>
              <a:tr h="155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fetchInitialPerson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(): Person =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.first()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98" name="Google Shape;998;p142"/>
          <p:cNvSpPr txBox="1"/>
          <p:nvPr/>
        </p:nvSpPr>
        <p:spPr>
          <a:xfrm>
            <a:off x="457575" y="1373738"/>
            <a:ext cx="8194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Ne pas faire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42"/>
          <p:cNvSpPr txBox="1"/>
          <p:nvPr/>
        </p:nvSpPr>
        <p:spPr>
          <a:xfrm>
            <a:off x="2244400" y="2163338"/>
            <a:ext cx="4873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=&gt; Crée un nouveau Flow à chaque appel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42"/>
          <p:cNvSpPr txBox="1"/>
          <p:nvPr/>
        </p:nvSpPr>
        <p:spPr>
          <a:xfrm>
            <a:off x="457575" y="3349438"/>
            <a:ext cx="8194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A faire :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42"/>
          <p:cNvSpPr txBox="1"/>
          <p:nvPr/>
        </p:nvSpPr>
        <p:spPr>
          <a:xfrm>
            <a:off x="2244400" y="4018138"/>
            <a:ext cx="4873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=&gt; dataStore.data reste l’unique source d’information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4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Erreurs de lecture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4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143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Gestion des erreurs via Flow.catch()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9" name="Google Shape;1009;p143"/>
          <p:cNvGraphicFramePr/>
          <p:nvPr/>
        </p:nvGraphicFramePr>
        <p:xfrm>
          <a:off x="4992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exception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// dataStore.data throws an IOException when an error is encountered when reading data</a:t>
                      </a:r>
                      <a:endParaRPr b="1" sz="800">
                        <a:solidFill>
                          <a:srgbClr val="80808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80808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if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(exception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IOException)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Log.e(TAG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6A87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"Error reading person."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exception)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emit(</a:t>
                      </a: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Person.getDefaultInstance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else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throw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exception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person -&gt; person.job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.collect { job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String? = job.title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Erreurs de lecture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14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6" name="Google Shape;1016;p144"/>
          <p:cNvSpPr txBox="1"/>
          <p:nvPr/>
        </p:nvSpPr>
        <p:spPr>
          <a:xfrm>
            <a:off x="457575" y="749475"/>
            <a:ext cx="8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/!\ Attention au placement de Flow.catch() /!\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7" name="Google Shape;1017;p144"/>
          <p:cNvGraphicFramePr/>
          <p:nvPr/>
        </p:nvGraphicFramePr>
        <p:xfrm>
          <a:off x="2294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889100"/>
              </a:tblGrid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…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person -&gt; person.job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.collect { job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String? = job.title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8" name="Google Shape;1018;p144"/>
          <p:cNvGraphicFramePr/>
          <p:nvPr/>
        </p:nvGraphicFramePr>
        <p:xfrm>
          <a:off x="4991075" y="1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3993375"/>
              </a:tblGrid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CoroutineScope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(Dispatchers.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).launch {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b="1" sz="800">
                        <a:solidFill>
                          <a:srgbClr val="9876A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person -&gt; person.job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b="1" i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 …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.collect { job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String? = job.title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1019" name="Google Shape;101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300" y="1679375"/>
            <a:ext cx="789050" cy="7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44"/>
          <p:cNvSpPr txBox="1"/>
          <p:nvPr/>
        </p:nvSpPr>
        <p:spPr>
          <a:xfrm>
            <a:off x="229475" y="2932575"/>
            <a:ext cx="3889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Flow.catch() attrape les exceptions de dataStore.data (Flow&lt;Person&gt;) 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44"/>
          <p:cNvSpPr txBox="1"/>
          <p:nvPr/>
        </p:nvSpPr>
        <p:spPr>
          <a:xfrm>
            <a:off x="4991075" y="2932575"/>
            <a:ext cx="38892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Flow.catch() attrape les exceptions </a:t>
            </a:r>
            <a:r>
              <a:rPr b="1" lang="fr" sz="1600" u="sng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de la transformation</a:t>
            </a:r>
            <a:r>
              <a:rPr b="1" lang="fr"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rPr>
              <a:t> de dataStore.data (Flow&lt;Job&gt;)</a:t>
            </a:r>
            <a:endParaRPr b="1" sz="1600">
              <a:solidFill>
                <a:srgbClr val="0B42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5"/>
          <p:cNvSpPr txBox="1"/>
          <p:nvPr/>
        </p:nvSpPr>
        <p:spPr>
          <a:xfrm>
            <a:off x="466275" y="1577475"/>
            <a:ext cx="81945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transform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●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suspend block qui contient les modifications à faire au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Transactions ACID (Atomicité, Cohérence, Isolation &amp; Durabilité) :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Exécute block </a:t>
            </a: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transform : 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modification de l’objet T (rendu mutable via .toBuilder())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i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Exécute DataStore&lt;T&gt;.updateData()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application effective des modifications de l’objet dans le DataStore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AutoNum type="arabicPeriod"/>
            </a:pP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Mise à jour du flow DataStore.data pour propager la mise à jour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4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8" name="Google Shape;1028;p1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029" name="Google Shape;1029;p145"/>
          <p:cNvGraphicFramePr/>
          <p:nvPr/>
        </p:nvGraphicFramePr>
        <p:xfrm>
          <a:off x="457575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72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suspend fun </a:t>
                      </a:r>
                      <a:r>
                        <a:rPr b="1" lang="fr" sz="800">
                          <a:solidFill>
                            <a:srgbClr val="FFC66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updateData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transform: </a:t>
                      </a:r>
                      <a:r>
                        <a:rPr b="1" lang="fr" sz="800">
                          <a:solidFill>
                            <a:srgbClr val="CC783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suspend 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 -&gt;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b="1" lang="fr" sz="800">
                          <a:solidFill>
                            <a:srgbClr val="20999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5" name="Google Shape;1035;p1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036" name="Google Shape;1036;p146"/>
          <p:cNvGraphicFramePr/>
          <p:nvPr/>
        </p:nvGraphicFramePr>
        <p:xfrm>
          <a:off x="47475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194500"/>
              </a:tblGrid>
              <a:tr h="3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9876A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dataStore</a:t>
                      </a: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.updateData { person -&gt;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person.toBuilder()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....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.build()</a:t>
                      </a:r>
                      <a:endParaRPr b="1" sz="800">
                        <a:solidFill>
                          <a:srgbClr val="A9B7C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A9B7C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b="1" sz="800">
                        <a:solidFill>
                          <a:srgbClr val="CC783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37" name="Google Shape;1037;p146"/>
          <p:cNvSpPr txBox="1"/>
          <p:nvPr/>
        </p:nvSpPr>
        <p:spPr>
          <a:xfrm>
            <a:off x="4542550" y="1541925"/>
            <a:ext cx="41184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925" y="1660625"/>
            <a:ext cx="4067801" cy="289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4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p14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045" name="Google Shape;1045;p147"/>
          <p:cNvGraphicFramePr/>
          <p:nvPr/>
        </p:nvGraphicFramePr>
        <p:xfrm>
          <a:off x="5981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59450"/>
                <a:gridCol w="3659700"/>
                <a:gridCol w="3318500"/>
              </a:tblGrid>
              <a:tr h="3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Fonctions </a:t>
                      </a:r>
                      <a:r>
                        <a:rPr b="1" lang="fr" sz="1200" u="sng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générées dans le Builder par Protobuf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Exemple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int32 / int64 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setId(int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clearId()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(double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setAmount(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clearAmount()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float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(float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getSum(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float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clearSum()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(boolean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isEnabled(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clearEnabled()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bytes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(ByteString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getPhoto(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ByteString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clearPhoto()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Bytes(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ByteString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setLastname(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setLastnameBytes(ByteString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clearLastname()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enum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[Enum]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getGender(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setGenderValue(int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clearGender()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4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Écriture de valeurs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052" name="Google Shape;1052;p148"/>
          <p:cNvGraphicFramePr/>
          <p:nvPr/>
        </p:nvGraphicFramePr>
        <p:xfrm>
          <a:off x="598100" y="7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{54C89527-731A-4D15-9870-B2B9097470CB}</a:tableStyleId>
              </a:tblPr>
              <a:tblGrid>
                <a:gridCol w="859425"/>
                <a:gridCol w="3659700"/>
                <a:gridCol w="3318525"/>
              </a:tblGrid>
              <a:tr h="3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Fonctions </a:t>
                      </a:r>
                      <a:r>
                        <a:rPr b="1" lang="fr" sz="1200" u="sng">
                          <a:solidFill>
                            <a:srgbClr val="0B4269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</a:t>
                      </a: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générées dans le Builder par Protobuf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Exemple</a:t>
                      </a:r>
                      <a:endParaRPr b="1" sz="1200">
                        <a:solidFill>
                          <a:srgbClr val="0B4269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message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[MessageClass]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[MessageClass]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merge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[MessageClass]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setJob(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 value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setJob(Job.Builder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mergeJob(Job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clearJob()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0B426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(repeated)</a:t>
                      </a:r>
                      <a:endParaRPr b="1" sz="1200">
                        <a:solidFill>
                          <a:srgbClr val="0B426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index,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index,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index,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 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index, 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addAll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(Iterable&lt;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[FieldType]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values)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remove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(int index)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</a:t>
                      </a:r>
                      <a:r>
                        <a:rPr lang="fr" sz="9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[FieldName]</a:t>
                      </a: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addAddresses(Address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addAddresses(Address.Builder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addAddresses(int index, Address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addAddresses(int index, Address.Builder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setAddresses(int index, Address 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setAdresses(int index, Address.Builder builderForValue)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addAllAdresses(Iterable&lt;Address&gt; values)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removeAddresses(int index)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900">
                          <a:solidFill>
                            <a:srgbClr val="0B426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public Builder clearAddresses()</a:t>
                      </a:r>
                      <a:endParaRPr b="1" sz="900">
                        <a:solidFill>
                          <a:srgbClr val="0B426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